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tags/tag17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5.xml" ContentType="application/vnd.openxmlformats-officedocument.presentationml.tags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5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4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59" r:id="rId28"/>
  </p:sldIdLst>
  <p:sldSz cx="9906000" cy="6858000" type="A4"/>
  <p:notesSz cx="7099300" cy="10234613"/>
  <p:custDataLst>
    <p:tags r:id="rId3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/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4" autoAdjust="0"/>
    <p:restoredTop sz="93826" autoAdjust="0"/>
  </p:normalViewPr>
  <p:slideViewPr>
    <p:cSldViewPr>
      <p:cViewPr varScale="1">
        <p:scale>
          <a:sx n="95" d="100"/>
          <a:sy n="95" d="100"/>
        </p:scale>
        <p:origin x="-108" y="-276"/>
      </p:cViewPr>
      <p:guideLst>
        <p:guide orient="horz" pos="709"/>
        <p:guide orient="horz" pos="3929"/>
        <p:guide pos="353"/>
        <p:guide pos="588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7" d="100"/>
          <a:sy n="97" d="100"/>
        </p:scale>
        <p:origin x="-3570" y="-108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35AC45-49B3-4447-BB9A-35A693EC7287}" type="datetimeFigureOut">
              <a:rPr lang="de-DE" smtClean="0">
                <a:latin typeface="Arial" pitchFamily="34" charset="0"/>
              </a:rPr>
              <a:pPr/>
              <a:t>22.04.2016</a:t>
            </a:fld>
            <a:endParaRPr lang="de-DE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F022199-5D63-4E77-AEB4-11F8FF9D8716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0606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C83B1B39-4685-4E85-BB9B-ABDD424FF213}" type="datetimeFigureOut">
              <a:rPr lang="de-CH" smtClean="0"/>
              <a:pPr/>
              <a:t>22.04.2016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9463" y="768350"/>
            <a:ext cx="55403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784E2FCB-225E-4050-A57F-9FE7DE934480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xmlns="" val="249044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FMCG – Fast</a:t>
            </a:r>
            <a:r>
              <a:rPr lang="en-GB" baseline="0" dirty="0" smtClean="0"/>
              <a:t> Moving Consumer Goods - </a:t>
            </a:r>
            <a:r>
              <a:rPr 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products that sell quickly at relatively low cost – items such as milk, gum, fruit and vegetables, toilet paper, soda, beer and over-the-counter drugs like aspirin.</a:t>
            </a:r>
            <a:br>
              <a:rPr 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4</a:t>
            </a:fld>
            <a:endParaRPr lang="de-CH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E2FCB-225E-4050-A57F-9FE7DE934480}" type="slidenum">
              <a:rPr lang="de-CH" smtClean="0"/>
              <a:pPr/>
              <a:t>8</a:t>
            </a:fld>
            <a:endParaRPr lang="de-CH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804763" indent="-309524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38098" indent="-24762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733337" indent="-24762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228576" indent="-24762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723815" indent="-24762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6pPr>
            <a:lvl7pPr marL="3219054" indent="-24762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7pPr>
            <a:lvl8pPr marL="3714293" indent="-24762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8pPr>
            <a:lvl9pPr marL="4209532" indent="-24762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4F81BD"/>
              </a:buClr>
            </a:pPr>
            <a:fld id="{BC27D5BE-9527-4410-8F6C-A4537FCF0B30}" type="slidenum">
              <a:rPr lang="en-GB" altLang="de-DE" sz="1300">
                <a:solidFill>
                  <a:prstClr val="black"/>
                </a:solidFill>
              </a:rPr>
              <a:pPr>
                <a:buClr>
                  <a:srgbClr val="4F81BD"/>
                </a:buClr>
              </a:pPr>
              <a:t>19</a:t>
            </a:fld>
            <a:endParaRPr lang="en-GB" altLang="de-DE" sz="1300">
              <a:solidFill>
                <a:prstClr val="black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ctrTitle" hasCustomPrompt="1"/>
          </p:nvPr>
        </p:nvSpPr>
        <p:spPr>
          <a:xfrm>
            <a:off x="1423987" y="1916832"/>
            <a:ext cx="7921625" cy="1080120"/>
          </a:xfrm>
        </p:spPr>
        <p:txBody>
          <a:bodyPr bIns="0" anchor="t">
            <a:noAutofit/>
          </a:bodyPr>
          <a:lstStyle>
            <a:lvl1pPr>
              <a:lnSpc>
                <a:spcPct val="100000"/>
              </a:lnSpc>
              <a:defRPr sz="3400" b="1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Placeholder"/>
          <p:cNvSpPr>
            <a:spLocks noGrp="1"/>
          </p:cNvSpPr>
          <p:nvPr>
            <p:ph type="subTitle" idx="1"/>
          </p:nvPr>
        </p:nvSpPr>
        <p:spPr>
          <a:xfrm>
            <a:off x="1423988" y="3068960"/>
            <a:ext cx="7921612" cy="6480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1423988" y="3717032"/>
            <a:ext cx="7921625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2pPr>
            <a:lvl3pPr marL="9144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3pPr>
            <a:lvl4pPr marL="13716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18288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Name, Function</a:t>
            </a:r>
            <a:endParaRPr lang="en-US" dirty="0"/>
          </a:p>
        </p:txBody>
      </p:sp>
      <p:sp>
        <p:nvSpPr>
          <p:cNvPr id="7" name="Claim Text"/>
          <p:cNvSpPr txBox="1"/>
          <p:nvPr userDrawn="1">
            <p:custDataLst>
              <p:tags r:id="rId1"/>
            </p:custDataLst>
          </p:nvPr>
        </p:nvSpPr>
        <p:spPr>
          <a:xfrm>
            <a:off x="3488903" y="1103144"/>
            <a:ext cx="585671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0" dirty="0" smtClean="0">
                <a:solidFill>
                  <a:srgbClr val="22934B"/>
                </a:solidFill>
                <a:latin typeface="Arial" pitchFamily="34" charset="0"/>
                <a:cs typeface="Arial" pitchFamily="34" charset="0"/>
              </a:rPr>
              <a:t>For a zero-waste future</a:t>
            </a:r>
            <a:endParaRPr lang="en-US" sz="1400" b="0" dirty="0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SPREAD Course 2016, Settat </a:t>
            </a:r>
            <a:endParaRPr lang="en-US" dirty="0"/>
          </a:p>
        </p:txBody>
      </p:sp>
      <p:sp>
        <p:nvSpPr>
          <p:cNvPr id="17" name="Classification"/>
          <p:cNvSpPr txBox="1"/>
          <p:nvPr userDrawn="1">
            <p:custDataLst>
              <p:tags r:id="rId2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endParaRPr lang="en-US" sz="1200" b="1" noProof="1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opyright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7313390" y="6633792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US" sz="800" noProof="1" smtClean="0">
                <a:latin typeface="Arial" pitchFamily="34" charset="0"/>
                <a:cs typeface="Arial" pitchFamily="34" charset="0"/>
              </a:rPr>
              <a:t>© 2015 Holcim Technology Ltd</a:t>
            </a:r>
            <a:endParaRPr lang="en-US" sz="8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7239" y="587007"/>
            <a:ext cx="2666706" cy="7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6079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92560" y="1742339"/>
            <a:ext cx="7920880" cy="22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8791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6753225" y="6527800"/>
            <a:ext cx="2916238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endParaRPr lang="en-GB" altLang="de-DE">
              <a:solidFill>
                <a:srgbClr val="000000"/>
              </a:solidFill>
            </a:endParaRP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r>
              <a:rPr lang="en-GB" altLang="de-DE" smtClean="0">
                <a:solidFill>
                  <a:srgbClr val="000000"/>
                </a:solidFill>
              </a:rPr>
              <a:t>SPREAD Course 2016, Settat </a:t>
            </a:r>
            <a:endParaRPr lang="en-GB" altLang="de-DE" sz="1400" baseline="-25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759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  <p:sp>
        <p:nvSpPr>
          <p:cNvPr id="4" name="Content Placeholder"/>
          <p:cNvSpPr>
            <a:spLocks noGrp="1"/>
          </p:cNvSpPr>
          <p:nvPr>
            <p:ph sz="quarter" idx="14"/>
          </p:nvPr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0472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Image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and"/>
          <p:cNvSpPr/>
          <p:nvPr userDrawn="1">
            <p:custDataLst>
              <p:tags r:id="rId1"/>
            </p:custDataLst>
          </p:nvPr>
        </p:nvSpPr>
        <p:spPr>
          <a:xfrm>
            <a:off x="0" y="1713600"/>
            <a:ext cx="9906000" cy="1141200"/>
          </a:xfrm>
          <a:prstGeom prst="rect">
            <a:avLst/>
          </a:prstGeom>
          <a:solidFill>
            <a:srgbClr val="22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"/>
          <p:cNvSpPr>
            <a:spLocks noGrp="1"/>
          </p:cNvSpPr>
          <p:nvPr>
            <p:ph type="ctrTitle"/>
          </p:nvPr>
        </p:nvSpPr>
        <p:spPr>
          <a:xfrm>
            <a:off x="1423988" y="1713600"/>
            <a:ext cx="7921612" cy="635279"/>
          </a:xfrm>
        </p:spPr>
        <p:txBody>
          <a:bodyPr wrap="none" bIns="0" anchor="ctr" anchorCtr="0">
            <a:noAutofit/>
          </a:bodyPr>
          <a:lstStyle>
            <a:lvl1pPr>
              <a:lnSpc>
                <a:spcPct val="100000"/>
              </a:lnSpc>
              <a:defRPr sz="34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Placeholder"/>
          <p:cNvSpPr>
            <a:spLocks noGrp="1"/>
          </p:cNvSpPr>
          <p:nvPr>
            <p:ph type="subTitle" idx="1"/>
          </p:nvPr>
        </p:nvSpPr>
        <p:spPr>
          <a:xfrm>
            <a:off x="1423988" y="2420888"/>
            <a:ext cx="7921612" cy="36004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noProof="0" dirty="0"/>
          </a:p>
        </p:txBody>
      </p:sp>
      <p:sp>
        <p:nvSpPr>
          <p:cNvPr id="9" name="Claim Text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3488903" y="1103144"/>
            <a:ext cx="585671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0" dirty="0" smtClean="0">
                <a:solidFill>
                  <a:srgbClr val="22934B"/>
                </a:solidFill>
                <a:latin typeface="Arial" pitchFamily="34" charset="0"/>
                <a:cs typeface="Arial" pitchFamily="34" charset="0"/>
              </a:rPr>
              <a:t>For a zero-waste future</a:t>
            </a:r>
            <a:endParaRPr lang="en-US" sz="1400" b="0" dirty="0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SPREAD Course 2016, Settat </a:t>
            </a:r>
            <a:endParaRPr lang="en-US" dirty="0"/>
          </a:p>
        </p:txBody>
      </p:sp>
      <p:sp>
        <p:nvSpPr>
          <p:cNvPr id="14" name="Copyright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7313390" y="6633792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US" sz="800" noProof="1" smtClean="0">
                <a:latin typeface="Arial" pitchFamily="34" charset="0"/>
                <a:cs typeface="Arial" pitchFamily="34" charset="0"/>
              </a:rPr>
              <a:t>© 2015 Holcim Technology Ltd</a:t>
            </a:r>
            <a:endParaRPr lang="en-US" sz="8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lassification"/>
          <p:cNvSpPr txBox="1"/>
          <p:nvPr userDrawn="1">
            <p:custDataLst>
              <p:tags r:id="rId4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endParaRPr lang="en-US" sz="1200" b="1" noProof="1">
              <a:solidFill>
                <a:srgbClr val="00A65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0" y="2854800"/>
            <a:ext cx="9906000" cy="4003199"/>
          </a:xfrm>
        </p:spPr>
        <p:txBody>
          <a:bodyPr tIns="2160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7239" y="587007"/>
            <a:ext cx="2666706" cy="7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1557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7544" y="904206"/>
            <a:ext cx="8949952" cy="83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Running Title"/>
          <p:cNvSpPr txBox="1"/>
          <p:nvPr userDrawn="1">
            <p:custDataLst>
              <p:tags r:id="rId2"/>
            </p:custDataLst>
          </p:nvPr>
        </p:nvSpPr>
        <p:spPr>
          <a:xfrm>
            <a:off x="560388" y="540000"/>
            <a:ext cx="8785225" cy="72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en-US" sz="2000" b="0" noProof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60388" y="1943998"/>
            <a:ext cx="8785225" cy="1052954"/>
          </a:xfrm>
        </p:spPr>
        <p:txBody>
          <a:bodyPr bIns="0" anchor="t" anchorCtr="0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SPREAD Course 2016, Settat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382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  <p:sp>
        <p:nvSpPr>
          <p:cNvPr id="12" name="Content Placeholder B"/>
          <p:cNvSpPr>
            <a:spLocks noGrp="1"/>
          </p:cNvSpPr>
          <p:nvPr>
            <p:ph sz="quarter" idx="15"/>
          </p:nvPr>
        </p:nvSpPr>
        <p:spPr>
          <a:xfrm>
            <a:off x="5097016" y="1124744"/>
            <a:ext cx="4248595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Content Placeholder A"/>
          <p:cNvSpPr>
            <a:spLocks noGrp="1"/>
          </p:cNvSpPr>
          <p:nvPr>
            <p:ph sz="quarter" idx="14"/>
          </p:nvPr>
        </p:nvSpPr>
        <p:spPr>
          <a:xfrm>
            <a:off x="560387" y="1124744"/>
            <a:ext cx="4248000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3476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Placeholder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  <p:sp>
        <p:nvSpPr>
          <p:cNvPr id="15" name="Content Placeholder B"/>
          <p:cNvSpPr>
            <a:spLocks noGrp="1"/>
          </p:cNvSpPr>
          <p:nvPr>
            <p:ph sz="quarter" idx="15"/>
          </p:nvPr>
        </p:nvSpPr>
        <p:spPr>
          <a:xfrm>
            <a:off x="5097612" y="1124744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A"/>
          <p:cNvSpPr>
            <a:spLocks noGrp="1"/>
          </p:cNvSpPr>
          <p:nvPr>
            <p:ph sz="quarter" idx="14"/>
          </p:nvPr>
        </p:nvSpPr>
        <p:spPr>
          <a:xfrm>
            <a:off x="560387" y="1124744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A"/>
          <p:cNvSpPr>
            <a:spLocks noGrp="1"/>
          </p:cNvSpPr>
          <p:nvPr>
            <p:ph sz="quarter" idx="16"/>
          </p:nvPr>
        </p:nvSpPr>
        <p:spPr>
          <a:xfrm>
            <a:off x="560387" y="3826800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A"/>
          <p:cNvSpPr>
            <a:spLocks noGrp="1"/>
          </p:cNvSpPr>
          <p:nvPr>
            <p:ph sz="quarter" idx="17"/>
          </p:nvPr>
        </p:nvSpPr>
        <p:spPr>
          <a:xfrm>
            <a:off x="5097612" y="3826800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884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Course 2016, Settat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8412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add agenda title</a:t>
            </a:r>
            <a:endParaRPr lang="en-US" noProof="0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Course 2016, Settat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0957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Hider"/>
          <p:cNvSpPr/>
          <p:nvPr userDrawn="1"/>
        </p:nvSpPr>
        <p:spPr bwMode="white">
          <a:xfrm>
            <a:off x="465501" y="1052736"/>
            <a:ext cx="8895781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Course 2016, Settat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6615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</p:spPr>
        <p:txBody>
          <a:bodyPr vert="horz" lIns="0" tIns="0" rIns="0" bIns="7200" rtlCol="0" anchor="b" anchorCtr="0">
            <a:noAutofit/>
          </a:bodyPr>
          <a:lstStyle/>
          <a:p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SPREAD Course 2016, Settat 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129464" y="6597352"/>
            <a:ext cx="216024" cy="144016"/>
          </a:xfrm>
          <a:prstGeom prst="rect">
            <a:avLst/>
          </a:prstGeom>
        </p:spPr>
        <p:txBody>
          <a:bodyPr vert="horz" wrap="none" lIns="0" tIns="10800" rIns="0" bIns="0" rtlCol="0" anchor="t" anchorCtr="0">
            <a:noAutofit/>
          </a:bodyPr>
          <a:lstStyle>
            <a:lvl1pPr algn="r">
              <a:defRPr sz="10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lassification"/>
          <p:cNvSpPr txBox="1"/>
          <p:nvPr>
            <p:custDataLst>
              <p:tags r:id="rId13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endParaRPr lang="en-US" sz="1200" b="1" noProof="1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Placeholder"/>
          <p:cNvSpPr>
            <a:spLocks noGrp="1"/>
          </p:cNvSpPr>
          <p:nvPr>
            <p:ph type="body" idx="1"/>
          </p:nvPr>
        </p:nvSpPr>
        <p:spPr>
          <a:xfrm>
            <a:off x="560387" y="1124744"/>
            <a:ext cx="8785223" cy="5112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pyright"/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7313390" y="6633792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US" sz="800" noProof="1" smtClean="0">
                <a:latin typeface="Arial" pitchFamily="34" charset="0"/>
                <a:cs typeface="Arial" pitchFamily="34" charset="0"/>
              </a:rPr>
              <a:t>© 2015 Holcim Technology Ltd</a:t>
            </a:r>
            <a:endParaRPr lang="en-US" sz="800" noProof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49099" y="939846"/>
            <a:ext cx="8785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tus" hidden="1"/>
          <p:cNvSpPr txBox="1">
            <a:spLocks/>
          </p:cNvSpPr>
          <p:nvPr>
            <p:custDataLst>
              <p:tags r:id="rId15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03214" y="6521795"/>
            <a:ext cx="860228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449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2" r:id="rId5"/>
    <p:sldLayoutId id="2147483659" r:id="rId6"/>
    <p:sldLayoutId id="2147483654" r:id="rId7"/>
    <p:sldLayoutId id="2147483658" r:id="rId8"/>
    <p:sldLayoutId id="2147483655" r:id="rId9"/>
    <p:sldLayoutId id="2147483660" r:id="rId10"/>
    <p:sldLayoutId id="2147483661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70000" indent="-270000" algn="l" defTabSz="914400" rtl="0" eaLnBrk="1" latinLnBrk="0" hangingPunct="1">
        <a:spcBef>
          <a:spcPts val="576"/>
        </a:spcBef>
        <a:buClr>
          <a:srgbClr val="22934B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6400" indent="-266400" algn="l" defTabSz="914400" rtl="0" eaLnBrk="1" latinLnBrk="0" hangingPunct="1">
        <a:spcBef>
          <a:spcPts val="24"/>
        </a:spcBef>
        <a:buClr>
          <a:srgbClr val="22934B"/>
        </a:buClr>
        <a:buSzPct val="60000"/>
        <a:buFont typeface="Wingdings 3" pitchFamily="18" charset="2"/>
        <a:buChar char=""/>
        <a:defRPr sz="22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208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-"/>
        <a:defRPr lang="de-CH" sz="20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1124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968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Chlorine bypass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SPREAD </a:t>
            </a:r>
            <a:r>
              <a:rPr lang="en-US" dirty="0"/>
              <a:t>Course </a:t>
            </a:r>
            <a:r>
              <a:rPr lang="en-US" dirty="0" smtClean="0"/>
              <a:t>2016, </a:t>
            </a:r>
            <a:r>
              <a:rPr lang="en-US" dirty="0" err="1" smtClean="0"/>
              <a:t>Settat</a:t>
            </a:r>
            <a:r>
              <a:rPr lang="en-US" dirty="0" smtClean="0"/>
              <a:t>, </a:t>
            </a:r>
            <a:r>
              <a:rPr lang="en-US" dirty="0" err="1" smtClean="0"/>
              <a:t>Sorin</a:t>
            </a:r>
            <a:r>
              <a:rPr lang="en-US" dirty="0" smtClean="0"/>
              <a:t> </a:t>
            </a:r>
            <a:r>
              <a:rPr lang="en-US" dirty="0" err="1" smtClean="0"/>
              <a:t>Petrescu</a:t>
            </a:r>
            <a:r>
              <a:rPr lang="en-US" dirty="0" smtClean="0"/>
              <a:t> - </a:t>
            </a:r>
            <a:r>
              <a:rPr lang="en-US" dirty="0"/>
              <a:t>Geocycle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SPREAD Course 2016, Settat </a:t>
            </a:r>
            <a:endParaRPr lang="en-US" dirty="0"/>
          </a:p>
        </p:txBody>
      </p:sp>
      <p:pic>
        <p:nvPicPr>
          <p:cNvPr id="2050" name="Picture 2" descr="D:\Users\sritscha\Google Drive\03 Sync\Chlorine Management Manual\pictures schemes\bypass schem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49" t="13541" r="8154" b="29167"/>
          <a:stretch/>
        </p:blipFill>
        <p:spPr bwMode="auto">
          <a:xfrm>
            <a:off x="1352600" y="3093583"/>
            <a:ext cx="7272808" cy="349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29358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0" dirty="0"/>
              <a:t>Meal curtain / protection of riser duct</a:t>
            </a:r>
          </a:p>
          <a:p>
            <a:r>
              <a:rPr lang="en-US" noProof="0" dirty="0" smtClean="0"/>
              <a:t>Correct design </a:t>
            </a:r>
            <a:r>
              <a:rPr lang="en-US" noProof="0" dirty="0"/>
              <a:t>of splash boxes</a:t>
            </a:r>
          </a:p>
          <a:p>
            <a:r>
              <a:rPr lang="en-US" noProof="0" dirty="0" smtClean="0"/>
              <a:t>Working meal pendulum flaps</a:t>
            </a:r>
            <a:endParaRPr lang="en-US" noProof="0" dirty="0"/>
          </a:p>
          <a:p>
            <a:r>
              <a:rPr lang="en-US" noProof="0" dirty="0" smtClean="0"/>
              <a:t>Coating </a:t>
            </a:r>
            <a:r>
              <a:rPr lang="en-US" noProof="0" dirty="0"/>
              <a:t>neutral </a:t>
            </a:r>
            <a:r>
              <a:rPr lang="en-US" noProof="0" dirty="0" smtClean="0"/>
              <a:t>refractory (</a:t>
            </a:r>
            <a:r>
              <a:rPr lang="en-US" noProof="0" dirty="0" err="1" smtClean="0"/>
              <a:t>SiC</a:t>
            </a:r>
            <a:r>
              <a:rPr lang="en-US" noProof="0" dirty="0" smtClean="0"/>
              <a:t> containing)</a:t>
            </a:r>
            <a:endParaRPr lang="en-US" noProof="0" dirty="0"/>
          </a:p>
          <a:p>
            <a:r>
              <a:rPr lang="en-US" noProof="0" dirty="0" smtClean="0"/>
              <a:t>Avoiding </a:t>
            </a:r>
            <a:r>
              <a:rPr lang="en-US" noProof="0" dirty="0"/>
              <a:t>false </a:t>
            </a:r>
            <a:r>
              <a:rPr lang="en-US" noProof="0" dirty="0" smtClean="0"/>
              <a:t>air</a:t>
            </a:r>
            <a:endParaRPr lang="en-US" noProof="0" dirty="0"/>
          </a:p>
          <a:p>
            <a:r>
              <a:rPr lang="en-US" noProof="0" dirty="0"/>
              <a:t>Modified (large) cyclone </a:t>
            </a:r>
            <a:r>
              <a:rPr lang="en-US" noProof="0" dirty="0" smtClean="0"/>
              <a:t>outlets to avoid cyclone blockages</a:t>
            </a:r>
            <a:endParaRPr lang="en-US" noProof="0" dirty="0"/>
          </a:p>
          <a:p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Other measures to reduce build-up formation and avoiding of kiln stops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25206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Image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noProof="0" dirty="0" smtClean="0"/>
              <a:t> Chlorine </a:t>
            </a:r>
            <a:r>
              <a:rPr lang="en-US" dirty="0"/>
              <a:t>B</a:t>
            </a:r>
            <a:r>
              <a:rPr lang="en-US" noProof="0" dirty="0" err="1" smtClean="0"/>
              <a:t>ypass</a:t>
            </a:r>
            <a:r>
              <a:rPr lang="en-US" noProof="0" dirty="0" smtClean="0"/>
              <a:t> Systems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SPREAD Course 2016, Settat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296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8" y="1124743"/>
            <a:ext cx="8785100" cy="5112544"/>
          </a:xfrm>
        </p:spPr>
        <p:txBody>
          <a:bodyPr/>
          <a:lstStyle/>
          <a:p>
            <a:r>
              <a:rPr lang="en-US" sz="2000" noProof="0" dirty="0" smtClean="0"/>
              <a:t>Kiln dust (CKD) is enriched in chlorine and typically is fed back to the kiln. Typical concentrations: CKD: 0.1 - 0.4% Cl vs. Raw meal: 0.005 - 0.02% Cl. </a:t>
            </a:r>
          </a:p>
          <a:p>
            <a:r>
              <a:rPr lang="en-US" sz="2000" noProof="0" dirty="0" smtClean="0"/>
              <a:t>Therefore it is effective to extract CKD, especially during direct operation</a:t>
            </a:r>
          </a:p>
          <a:p>
            <a:r>
              <a:rPr lang="en-US" sz="2000" noProof="0" dirty="0" smtClean="0"/>
              <a:t>The absolute potential for Cl extraction depends on the concentration in the kiln dust and the raw mill operation time </a:t>
            </a:r>
            <a:r>
              <a:rPr lang="en-US" sz="2000" noProof="0" dirty="0" smtClean="0">
                <a:sym typeface="Wingdings" pitchFamily="2" charset="2"/>
              </a:rPr>
              <a:t>  t</a:t>
            </a:r>
            <a:r>
              <a:rPr lang="en-US" sz="2000" noProof="0" dirty="0" smtClean="0"/>
              <a:t>ypically ~ 50-120 g Cl/t cli</a:t>
            </a:r>
          </a:p>
          <a:p>
            <a:endParaRPr lang="en-US" sz="2000" noProof="0" dirty="0" smtClean="0"/>
          </a:p>
          <a:p>
            <a:endParaRPr lang="en-US" sz="2000" noProof="0" dirty="0" smtClean="0"/>
          </a:p>
          <a:p>
            <a:endParaRPr lang="en-US" sz="2000" noProof="0" dirty="0" smtClean="0"/>
          </a:p>
          <a:p>
            <a:endParaRPr lang="en-US" sz="2000" noProof="0" dirty="0" smtClean="0"/>
          </a:p>
          <a:p>
            <a:endParaRPr lang="en-US" sz="2000" noProof="0" dirty="0" smtClean="0"/>
          </a:p>
          <a:p>
            <a:endParaRPr lang="en-US" sz="600" noProof="0" dirty="0" smtClean="0"/>
          </a:p>
          <a:p>
            <a:r>
              <a:rPr lang="en-US" sz="1800" noProof="0" dirty="0" smtClean="0"/>
              <a:t>Usable CKD quantity in cement depends on type and Standards. </a:t>
            </a:r>
            <a:br>
              <a:rPr lang="en-US" sz="1800" noProof="0" dirty="0" smtClean="0"/>
            </a:br>
            <a:r>
              <a:rPr lang="en-US" sz="1800" noProof="0" dirty="0" smtClean="0"/>
              <a:t>Usually 5% are possible. Possible limitations: alkalis, LOI,..</a:t>
            </a:r>
          </a:p>
          <a:p>
            <a:r>
              <a:rPr lang="en-US" sz="1800" noProof="0" dirty="0" smtClean="0"/>
              <a:t>Positive side effect: Kiln feed uniformity can be improved.</a:t>
            </a:r>
          </a:p>
          <a:p>
            <a:r>
              <a:rPr lang="en-US" sz="1800" noProof="0" dirty="0" smtClean="0"/>
              <a:t>CAPEX: 0.8 to 1.5 Mio EUR, depending on country, silo size, plant layout (distances), civil cost, dosing to cement mill(s)…</a:t>
            </a:r>
            <a:endParaRPr lang="en-US" sz="1800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Extraction of kiln dust</a:t>
            </a:r>
            <a:endParaRPr lang="en-US" noProof="0" dirty="0"/>
          </a:p>
        </p:txBody>
      </p:sp>
      <p:sp>
        <p:nvSpPr>
          <p:cNvPr id="10" name="Rectangle 1036"/>
          <p:cNvSpPr>
            <a:spLocks noChangeArrowheads="1"/>
          </p:cNvSpPr>
          <p:nvPr/>
        </p:nvSpPr>
        <p:spPr bwMode="auto">
          <a:xfrm>
            <a:off x="5664870" y="2492896"/>
            <a:ext cx="3104554" cy="3319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  <p:sp>
        <p:nvSpPr>
          <p:cNvPr id="8" name="AutoShape 2" descr="https://docs.google.com/a/geocycle.com/drawings/d/sC39v4c7KN0VKfNaXYWbRUg/image?w=476&amp;h=199&amp;rev=277&amp;ac=1"/>
          <p:cNvSpPr>
            <a:spLocks noChangeAspect="1" noChangeArrowheads="1"/>
          </p:cNvSpPr>
          <p:nvPr/>
        </p:nvSpPr>
        <p:spPr bwMode="auto">
          <a:xfrm>
            <a:off x="123825" y="841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 descr="D:\Users\sritscha\Desktop\CKD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2351" t="13247" r="8698" b="35265"/>
          <a:stretch/>
        </p:blipFill>
        <p:spPr bwMode="auto">
          <a:xfrm>
            <a:off x="992560" y="2779779"/>
            <a:ext cx="4568308" cy="198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7382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noProof="0" dirty="0" err="1" smtClean="0"/>
              <a:t>lowsheet</a:t>
            </a:r>
            <a:r>
              <a:rPr lang="en-US" noProof="0" dirty="0" smtClean="0"/>
              <a:t> example for kiln dust extraction</a:t>
            </a:r>
            <a:endParaRPr lang="en-US" noProof="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141400" y="1916832"/>
            <a:ext cx="4564128" cy="418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00472" y="1065484"/>
            <a:ext cx="4740712" cy="531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reeform 5"/>
          <p:cNvSpPr/>
          <p:nvPr/>
        </p:nvSpPr>
        <p:spPr>
          <a:xfrm>
            <a:off x="1599674" y="1805651"/>
            <a:ext cx="6713316" cy="4734045"/>
          </a:xfrm>
          <a:custGeom>
            <a:avLst/>
            <a:gdLst>
              <a:gd name="connsiteX0" fmla="*/ 243068 w 6713316"/>
              <a:gd name="connsiteY0" fmla="*/ 2963119 h 4734045"/>
              <a:gd name="connsiteX1" fmla="*/ 1504709 w 6713316"/>
              <a:gd name="connsiteY1" fmla="*/ 2963119 h 4734045"/>
              <a:gd name="connsiteX2" fmla="*/ 1504709 w 6713316"/>
              <a:gd name="connsiteY2" fmla="*/ 3333508 h 4734045"/>
              <a:gd name="connsiteX3" fmla="*/ 3379807 w 6713316"/>
              <a:gd name="connsiteY3" fmla="*/ 3333508 h 4734045"/>
              <a:gd name="connsiteX4" fmla="*/ 3379807 w 6713316"/>
              <a:gd name="connsiteY4" fmla="*/ 0 h 4734045"/>
              <a:gd name="connsiteX5" fmla="*/ 6713316 w 6713316"/>
              <a:gd name="connsiteY5" fmla="*/ 0 h 4734045"/>
              <a:gd name="connsiteX6" fmla="*/ 6713316 w 6713316"/>
              <a:gd name="connsiteY6" fmla="*/ 2002420 h 4734045"/>
              <a:gd name="connsiteX7" fmla="*/ 6481822 w 6713316"/>
              <a:gd name="connsiteY7" fmla="*/ 2002420 h 4734045"/>
              <a:gd name="connsiteX8" fmla="*/ 6481822 w 6713316"/>
              <a:gd name="connsiteY8" fmla="*/ 3321934 h 4734045"/>
              <a:gd name="connsiteX9" fmla="*/ 4826643 w 6713316"/>
              <a:gd name="connsiteY9" fmla="*/ 3321934 h 4734045"/>
              <a:gd name="connsiteX10" fmla="*/ 4826643 w 6713316"/>
              <a:gd name="connsiteY10" fmla="*/ 4734045 h 4734045"/>
              <a:gd name="connsiteX11" fmla="*/ 0 w 6713316"/>
              <a:gd name="connsiteY11" fmla="*/ 4734045 h 4734045"/>
              <a:gd name="connsiteX12" fmla="*/ 0 w 6713316"/>
              <a:gd name="connsiteY12" fmla="*/ 2963119 h 4734045"/>
              <a:gd name="connsiteX13" fmla="*/ 324091 w 6713316"/>
              <a:gd name="connsiteY13" fmla="*/ 2963119 h 4734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13316" h="4734045">
                <a:moveTo>
                  <a:pt x="243068" y="2963119"/>
                </a:moveTo>
                <a:lnTo>
                  <a:pt x="1504709" y="2963119"/>
                </a:lnTo>
                <a:lnTo>
                  <a:pt x="1504709" y="3333508"/>
                </a:lnTo>
                <a:lnTo>
                  <a:pt x="3379807" y="3333508"/>
                </a:lnTo>
                <a:lnTo>
                  <a:pt x="3379807" y="0"/>
                </a:lnTo>
                <a:lnTo>
                  <a:pt x="6713316" y="0"/>
                </a:lnTo>
                <a:lnTo>
                  <a:pt x="6713316" y="2002420"/>
                </a:lnTo>
                <a:lnTo>
                  <a:pt x="6481822" y="2002420"/>
                </a:lnTo>
                <a:lnTo>
                  <a:pt x="6481822" y="3321934"/>
                </a:lnTo>
                <a:lnTo>
                  <a:pt x="4826643" y="3321934"/>
                </a:lnTo>
                <a:lnTo>
                  <a:pt x="4826643" y="4734045"/>
                </a:lnTo>
                <a:lnTo>
                  <a:pt x="0" y="4734045"/>
                </a:lnTo>
                <a:lnTo>
                  <a:pt x="0" y="2963119"/>
                </a:lnTo>
                <a:lnTo>
                  <a:pt x="324091" y="2963119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8" name="Straight Connector 7"/>
          <p:cNvCxnSpPr/>
          <p:nvPr/>
        </p:nvCxnSpPr>
        <p:spPr>
          <a:xfrm>
            <a:off x="4918275" y="1227534"/>
            <a:ext cx="0" cy="547421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08584" y="1207507"/>
            <a:ext cx="233910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 smtClean="0">
                <a:latin typeface="Arial" pitchFamily="34" charset="0"/>
                <a:cs typeface="Arial" pitchFamily="34" charset="0"/>
              </a:rPr>
              <a:t>Kiln </a:t>
            </a:r>
            <a:r>
              <a:rPr lang="de-CH" b="1" dirty="0" err="1" smtClean="0">
                <a:latin typeface="Arial" pitchFamily="34" charset="0"/>
                <a:cs typeface="Arial" pitchFamily="34" charset="0"/>
              </a:rPr>
              <a:t>dust</a:t>
            </a:r>
            <a:r>
              <a:rPr lang="de-CH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 smtClean="0">
                <a:latin typeface="Arial" pitchFamily="34" charset="0"/>
                <a:cs typeface="Arial" pitchFamily="34" charset="0"/>
              </a:rPr>
              <a:t>extraction</a:t>
            </a:r>
            <a:endParaRPr lang="de-CH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57056" y="1207507"/>
            <a:ext cx="3608680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de-CH" b="1" dirty="0" smtClean="0">
                <a:latin typeface="Arial" pitchFamily="34" charset="0"/>
                <a:cs typeface="Arial" pitchFamily="34" charset="0"/>
              </a:rPr>
              <a:t>Kiln </a:t>
            </a:r>
            <a:r>
              <a:rPr lang="de-CH" b="1" dirty="0" err="1" smtClean="0">
                <a:latin typeface="Arial" pitchFamily="34" charset="0"/>
                <a:cs typeface="Arial" pitchFamily="34" charset="0"/>
              </a:rPr>
              <a:t>dust</a:t>
            </a:r>
            <a:r>
              <a:rPr lang="de-CH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 smtClean="0">
                <a:latin typeface="Arial" pitchFamily="34" charset="0"/>
                <a:cs typeface="Arial" pitchFamily="34" charset="0"/>
              </a:rPr>
              <a:t>dosing</a:t>
            </a:r>
            <a:r>
              <a:rPr lang="de-CH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 smtClean="0">
                <a:latin typeface="Arial" pitchFamily="34" charset="0"/>
                <a:cs typeface="Arial" pitchFamily="34" charset="0"/>
              </a:rPr>
              <a:t>to</a:t>
            </a:r>
            <a:r>
              <a:rPr lang="de-CH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 smtClean="0">
                <a:latin typeface="Arial" pitchFamily="34" charset="0"/>
                <a:cs typeface="Arial" pitchFamily="34" charset="0"/>
              </a:rPr>
              <a:t>cement</a:t>
            </a:r>
            <a:r>
              <a:rPr lang="de-CH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b="1" dirty="0" err="1" smtClean="0">
                <a:latin typeface="Arial" pitchFamily="34" charset="0"/>
                <a:cs typeface="Arial" pitchFamily="34" charset="0"/>
              </a:rPr>
              <a:t>mill</a:t>
            </a:r>
            <a:endParaRPr lang="de-CH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2250" y="4831877"/>
            <a:ext cx="115127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1200" b="1" dirty="0" err="1" smtClean="0">
                <a:latin typeface="Arial" pitchFamily="34" charset="0"/>
                <a:cs typeface="Arial" pitchFamily="34" charset="0"/>
              </a:rPr>
              <a:t>raw</a:t>
            </a:r>
            <a:r>
              <a:rPr lang="de-CH" sz="1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sz="1200" b="1" dirty="0" err="1" smtClean="0">
                <a:latin typeface="Arial" pitchFamily="34" charset="0"/>
                <a:cs typeface="Arial" pitchFamily="34" charset="0"/>
              </a:rPr>
              <a:t>meal</a:t>
            </a:r>
            <a:r>
              <a:rPr lang="de-CH" sz="1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sz="1200" b="1" dirty="0" err="1" smtClean="0">
                <a:latin typeface="Arial" pitchFamily="34" charset="0"/>
                <a:cs typeface="Arial" pitchFamily="34" charset="0"/>
              </a:rPr>
              <a:t>silo</a:t>
            </a:r>
            <a:endParaRPr lang="de-CH" sz="12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7935" y="3140967"/>
            <a:ext cx="83548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1200" b="1" dirty="0" err="1" smtClean="0">
                <a:latin typeface="Arial" pitchFamily="34" charset="0"/>
                <a:cs typeface="Arial" pitchFamily="34" charset="0"/>
              </a:rPr>
              <a:t>kiln</a:t>
            </a:r>
            <a:r>
              <a:rPr lang="de-CH" sz="1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sz="1200" b="1" dirty="0" err="1" smtClean="0">
                <a:latin typeface="Arial" pitchFamily="34" charset="0"/>
                <a:cs typeface="Arial" pitchFamily="34" charset="0"/>
              </a:rPr>
              <a:t>feed</a:t>
            </a:r>
            <a:endParaRPr lang="de-CH" sz="12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0792" y="6142154"/>
            <a:ext cx="112883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1200" b="1" dirty="0" err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de-CH" sz="1200" b="1" dirty="0" err="1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iln</a:t>
            </a:r>
            <a:r>
              <a:rPr lang="de-CH" sz="12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sz="1200" b="1" dirty="0" err="1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dust</a:t>
            </a:r>
            <a:r>
              <a:rPr lang="de-CH" sz="12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sz="1200" b="1" dirty="0" err="1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silo</a:t>
            </a:r>
            <a:endParaRPr lang="de-CH" sz="1200" b="1" dirty="0" smtClean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0756" y="1703366"/>
            <a:ext cx="1128835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1200" b="1" dirty="0" err="1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de-CH" sz="1200" b="1" dirty="0" err="1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iln</a:t>
            </a:r>
            <a:r>
              <a:rPr lang="de-CH" sz="12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sz="1200" b="1" dirty="0" err="1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dust</a:t>
            </a:r>
            <a:r>
              <a:rPr lang="de-CH" sz="12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de-CH" sz="1200" b="1" dirty="0" err="1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silo</a:t>
            </a:r>
            <a:endParaRPr lang="de-CH" sz="1200" b="1" dirty="0" smtClean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293353" y="6176879"/>
            <a:ext cx="0" cy="541339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313040" y="1576839"/>
            <a:ext cx="0" cy="541339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4773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9" y="1124743"/>
            <a:ext cx="8785099" cy="5112544"/>
          </a:xfrm>
        </p:spPr>
        <p:txBody>
          <a:bodyPr/>
          <a:lstStyle/>
          <a:p>
            <a:r>
              <a:rPr lang="en-US" sz="2000" noProof="0" dirty="0" smtClean="0"/>
              <a:t>Few installations worldwide. </a:t>
            </a:r>
            <a:r>
              <a:rPr lang="en-US" sz="2000" dirty="0" smtClean="0"/>
              <a:t>Two references within LH, </a:t>
            </a:r>
            <a:r>
              <a:rPr lang="en-US" sz="2000" dirty="0" err="1" smtClean="0"/>
              <a:t>Altkirch</a:t>
            </a:r>
            <a:r>
              <a:rPr lang="en-US" sz="2000" dirty="0" smtClean="0"/>
              <a:t> (France) and Novi </a:t>
            </a:r>
            <a:r>
              <a:rPr lang="en-US" sz="2000" dirty="0" err="1" smtClean="0"/>
              <a:t>Popovac</a:t>
            </a:r>
            <a:r>
              <a:rPr lang="en-US" sz="2000" dirty="0" smtClean="0"/>
              <a:t> (Serbia </a:t>
            </a:r>
            <a:r>
              <a:rPr lang="en-US" sz="2000" dirty="0" smtClean="0">
                <a:sym typeface="Wingdings" panose="05000000000000000000" pitchFamily="2" charset="2"/>
              </a:rPr>
              <a:t> divested).</a:t>
            </a:r>
            <a:endParaRPr lang="en-US" sz="2000" noProof="0" dirty="0" smtClean="0"/>
          </a:p>
          <a:p>
            <a:r>
              <a:rPr lang="en-US" sz="2000" noProof="0" dirty="0" smtClean="0"/>
              <a:t>Hotmeal chlorine concentration: 1 to 3% Cl</a:t>
            </a:r>
            <a:br>
              <a:rPr lang="en-US" sz="2000" noProof="0" dirty="0" smtClean="0"/>
            </a:br>
            <a:r>
              <a:rPr lang="en-US" sz="2000" noProof="0" dirty="0" smtClean="0"/>
              <a:t>Extraction rate: ~ 1-2% referring to clinker </a:t>
            </a:r>
            <a:r>
              <a:rPr lang="en-US" sz="2000" dirty="0"/>
              <a:t>production</a:t>
            </a:r>
            <a:br>
              <a:rPr lang="en-US" sz="2000" dirty="0"/>
            </a:br>
            <a:r>
              <a:rPr lang="en-US" sz="2000" dirty="0"/>
              <a:t>Extraction potential: 200 - </a:t>
            </a:r>
            <a:r>
              <a:rPr lang="en-US" sz="2000" dirty="0" smtClean="0"/>
              <a:t>350 </a:t>
            </a:r>
            <a:r>
              <a:rPr lang="en-US" sz="2000" dirty="0"/>
              <a:t>g Cl/t </a:t>
            </a:r>
            <a:r>
              <a:rPr lang="en-US" sz="2000" dirty="0" smtClean="0"/>
              <a:t>cli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600" noProof="0" dirty="0" smtClean="0"/>
          </a:p>
          <a:p>
            <a:r>
              <a:rPr lang="en-US" sz="1800" noProof="0" dirty="0" smtClean="0"/>
              <a:t>Principle: </a:t>
            </a:r>
          </a:p>
          <a:p>
            <a:pPr lvl="1"/>
            <a:r>
              <a:rPr lang="en-US" sz="1600" noProof="0" dirty="0" smtClean="0"/>
              <a:t>Extraction of hotmeal from lowest cyclone stage</a:t>
            </a:r>
          </a:p>
          <a:p>
            <a:pPr lvl="1"/>
            <a:r>
              <a:rPr lang="en-US" sz="1600" noProof="0" dirty="0" smtClean="0"/>
              <a:t>Cooling of the hotmeal with fresh air</a:t>
            </a:r>
          </a:p>
          <a:p>
            <a:pPr lvl="1"/>
            <a:r>
              <a:rPr lang="en-US" sz="1600" noProof="0" dirty="0" smtClean="0"/>
              <a:t>Dust (hotmeal) separation from air with cyclone</a:t>
            </a:r>
          </a:p>
          <a:p>
            <a:pPr lvl="1"/>
            <a:r>
              <a:rPr lang="en-US" sz="1600" noProof="0" dirty="0" smtClean="0"/>
              <a:t>Final dedusting in dedicated filter or main filter</a:t>
            </a:r>
          </a:p>
          <a:p>
            <a:r>
              <a:rPr lang="en-US" sz="1800" noProof="0" dirty="0" smtClean="0"/>
              <a:t>Advantages:</a:t>
            </a:r>
          </a:p>
          <a:p>
            <a:pPr lvl="1"/>
            <a:r>
              <a:rPr lang="en-US" sz="1600" noProof="0" dirty="0" smtClean="0"/>
              <a:t>Low CAPEX and footprint: 0.6 – 1.2 Mio EUR installed</a:t>
            </a:r>
            <a:br>
              <a:rPr lang="en-US" sz="1600" noProof="0" dirty="0" smtClean="0"/>
            </a:br>
            <a:r>
              <a:rPr lang="en-US" sz="1600" noProof="0" dirty="0" smtClean="0"/>
              <a:t>(w/o dust silo, pneumatic dust transport and dosing to cement mill)</a:t>
            </a:r>
          </a:p>
          <a:p>
            <a:pPr lvl="1"/>
            <a:r>
              <a:rPr lang="en-US" sz="1600" noProof="0" dirty="0" smtClean="0"/>
              <a:t>No increase of critical gaseous emissions (SO2, NOx, HCl, D/F, …)</a:t>
            </a:r>
          </a:p>
          <a:p>
            <a:pPr lvl="1"/>
            <a:r>
              <a:rPr lang="en-US" sz="1600" noProof="0" dirty="0" smtClean="0"/>
              <a:t>Dust not sticky as Cl concentration is lower compared to BPD)</a:t>
            </a:r>
          </a:p>
          <a:p>
            <a:r>
              <a:rPr lang="en-US" sz="1800" noProof="0" dirty="0" smtClean="0"/>
              <a:t>Disadvantages:</a:t>
            </a:r>
          </a:p>
          <a:p>
            <a:pPr lvl="1"/>
            <a:r>
              <a:rPr lang="en-US" sz="1600" noProof="0" dirty="0" smtClean="0"/>
              <a:t>Hotmeal already (partially) de-carbonated. Monitor </a:t>
            </a:r>
            <a:r>
              <a:rPr lang="en-US" sz="1600" noProof="0" dirty="0" err="1" smtClean="0"/>
              <a:t>freelime</a:t>
            </a:r>
            <a:r>
              <a:rPr lang="en-US" sz="1600" noProof="0" dirty="0" smtClean="0"/>
              <a:t> in cement.</a:t>
            </a:r>
          </a:p>
          <a:p>
            <a:pPr lvl="1"/>
            <a:r>
              <a:rPr lang="en-US" sz="1600" noProof="0" dirty="0" smtClean="0"/>
              <a:t>Impact on heat consumption, similar to kiln gas bypass.</a:t>
            </a:r>
          </a:p>
          <a:p>
            <a:pPr lvl="1"/>
            <a:endParaRPr lang="en-US" sz="1600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Hotmeal bypass</a:t>
            </a:r>
            <a:endParaRPr lang="en-US" noProof="0" dirty="0"/>
          </a:p>
        </p:txBody>
      </p:sp>
      <p:sp>
        <p:nvSpPr>
          <p:cNvPr id="7" name="Rectangle 1036"/>
          <p:cNvSpPr>
            <a:spLocks noChangeArrowheads="1"/>
          </p:cNvSpPr>
          <p:nvPr/>
        </p:nvSpPr>
        <p:spPr bwMode="auto">
          <a:xfrm>
            <a:off x="807709" y="2422456"/>
            <a:ext cx="4433323" cy="3319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  <p:pic>
        <p:nvPicPr>
          <p:cNvPr id="3074" name="Picture 2" descr="D:\Users\sritscha\Desktop\hotmeal bypas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2450" t="19485" r="8152" b="29325"/>
          <a:stretch/>
        </p:blipFill>
        <p:spPr bwMode="auto">
          <a:xfrm>
            <a:off x="5630214" y="2675241"/>
            <a:ext cx="4102497" cy="176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736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General arrangement / Flowsheet of hot meal bypass</a:t>
            </a:r>
            <a:endParaRPr lang="en-US" noProof="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026975" y="1193032"/>
            <a:ext cx="631851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24808" y="1327556"/>
            <a:ext cx="29367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>
                <a:latin typeface="Arial" pitchFamily="34" charset="0"/>
                <a:cs typeface="Arial" pitchFamily="34" charset="0"/>
              </a:rPr>
              <a:t>Hot </a:t>
            </a:r>
            <a:r>
              <a:rPr lang="de-CH" sz="1000" dirty="0" err="1" smtClean="0">
                <a:latin typeface="Arial" pitchFamily="34" charset="0"/>
                <a:cs typeface="Arial" pitchFamily="34" charset="0"/>
              </a:rPr>
              <a:t>meal</a:t>
            </a:r>
            <a:r>
              <a:rPr lang="de-CH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sz="1000" dirty="0" err="1" smtClean="0">
                <a:latin typeface="Arial" pitchFamily="34" charset="0"/>
                <a:cs typeface="Arial" pitchFamily="34" charset="0"/>
              </a:rPr>
              <a:t>bypass</a:t>
            </a:r>
            <a:r>
              <a:rPr lang="de-CH" sz="1000" dirty="0">
                <a:latin typeface="Arial" pitchFamily="34" charset="0"/>
                <a:cs typeface="Arial" pitchFamily="34" charset="0"/>
              </a:rPr>
              <a:t> </a:t>
            </a:r>
            <a:r>
              <a:rPr lang="de-CH" sz="1000" dirty="0" err="1" smtClean="0">
                <a:latin typeface="Arial" pitchFamily="34" charset="0"/>
                <a:cs typeface="Arial" pitchFamily="34" charset="0"/>
              </a:rPr>
              <a:t>from</a:t>
            </a:r>
            <a:r>
              <a:rPr lang="de-CH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de-CH" sz="1000" dirty="0" err="1" smtClean="0">
                <a:latin typeface="Arial" pitchFamily="34" charset="0"/>
                <a:cs typeface="Arial" pitchFamily="34" charset="0"/>
              </a:rPr>
              <a:t>Altkirch</a:t>
            </a:r>
            <a:r>
              <a:rPr lang="de-CH" sz="1000" dirty="0" smtClean="0">
                <a:latin typeface="Arial" pitchFamily="34" charset="0"/>
                <a:cs typeface="Arial" pitchFamily="34" charset="0"/>
              </a:rPr>
              <a:t> plant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520" y="1193032"/>
            <a:ext cx="224465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7213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Pictures from hot meal bypass in </a:t>
            </a:r>
            <a:r>
              <a:rPr lang="en-US" noProof="0" dirty="0" err="1" smtClean="0"/>
              <a:t>Altkirch</a:t>
            </a:r>
            <a:r>
              <a:rPr lang="en-US" noProof="0" dirty="0" smtClean="0"/>
              <a:t> plant</a:t>
            </a:r>
            <a:endParaRPr lang="en-US" noProof="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9680" y="1484784"/>
            <a:ext cx="4215229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953000" y="1484784"/>
            <a:ext cx="4383924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31407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9" y="1124743"/>
            <a:ext cx="8569076" cy="5112544"/>
          </a:xfrm>
        </p:spPr>
        <p:txBody>
          <a:bodyPr/>
          <a:lstStyle/>
          <a:p>
            <a:r>
              <a:rPr lang="en-US" sz="2000" noProof="0" dirty="0" smtClean="0"/>
              <a:t>Principle: Extract volatiles (dust/gas) at highest enrichment and transform the gaseous volatiles into a salt (dust) and remove them from the system.</a:t>
            </a:r>
          </a:p>
          <a:p>
            <a:r>
              <a:rPr lang="en-US" sz="2000" noProof="0" dirty="0" smtClean="0"/>
              <a:t>Due to the high Cl-volatility the kiln gas bypass is very effective.</a:t>
            </a:r>
          </a:p>
          <a:p>
            <a:r>
              <a:rPr lang="en-US" sz="2000" noProof="0" dirty="0" smtClean="0"/>
              <a:t>~ 100 g Cl/t cli per 1% bypass,  up to 1500 g/t clinker.</a:t>
            </a:r>
          </a:p>
          <a:p>
            <a:endParaRPr lang="en-US" sz="1800" noProof="0" dirty="0" smtClean="0"/>
          </a:p>
          <a:p>
            <a:pPr marL="0" indent="0">
              <a:buNone/>
            </a:pPr>
            <a:endParaRPr lang="en-US" sz="1800" noProof="0" dirty="0" smtClean="0"/>
          </a:p>
          <a:p>
            <a:pPr marL="0" indent="0">
              <a:buNone/>
            </a:pPr>
            <a:endParaRPr lang="en-US" sz="1800" noProof="0" dirty="0" smtClean="0"/>
          </a:p>
          <a:p>
            <a:pPr marL="0" indent="0">
              <a:buNone/>
            </a:pPr>
            <a:endParaRPr lang="en-US" sz="1800" noProof="0" dirty="0" smtClean="0"/>
          </a:p>
          <a:p>
            <a:endParaRPr lang="en-US" sz="1800" noProof="0" dirty="0" smtClean="0"/>
          </a:p>
          <a:p>
            <a:r>
              <a:rPr lang="en-US" sz="1800" noProof="0" dirty="0" smtClean="0"/>
              <a:t>Advantages:</a:t>
            </a:r>
          </a:p>
          <a:p>
            <a:pPr lvl="1"/>
            <a:r>
              <a:rPr lang="en-US" sz="1600" noProof="0" dirty="0" smtClean="0"/>
              <a:t>Additional AFR with more chlorine (TSR ↑ and </a:t>
            </a:r>
            <a:r>
              <a:rPr lang="en-US" sz="1600" noProof="0" dirty="0" smtClean="0">
                <a:sym typeface="Wingdings" pitchFamily="2" charset="2"/>
              </a:rPr>
              <a:t>TEE </a:t>
            </a:r>
            <a:r>
              <a:rPr lang="en-US" sz="1600" noProof="0" dirty="0" smtClean="0"/>
              <a:t>↑)</a:t>
            </a:r>
          </a:p>
          <a:p>
            <a:pPr lvl="1"/>
            <a:r>
              <a:rPr lang="en-US" sz="1600" noProof="0" dirty="0" smtClean="0">
                <a:sym typeface="Wingdings" pitchFamily="2" charset="2"/>
              </a:rPr>
              <a:t>Reduction of build-ups and cyclone blockages ( OEE</a:t>
            </a:r>
            <a:r>
              <a:rPr lang="en-US" sz="1600" noProof="0" dirty="0" smtClean="0"/>
              <a:t> ↑)</a:t>
            </a:r>
          </a:p>
          <a:p>
            <a:r>
              <a:rPr lang="en-US" sz="1800" noProof="0" dirty="0" smtClean="0"/>
              <a:t>Disadvantages:</a:t>
            </a:r>
          </a:p>
          <a:p>
            <a:pPr lvl="1"/>
            <a:r>
              <a:rPr lang="en-US" sz="1600" noProof="0" dirty="0" smtClean="0"/>
              <a:t>Higher heat consumption (10-20 MJ/t clinker per % of bypass rate)</a:t>
            </a:r>
          </a:p>
          <a:p>
            <a:pPr lvl="1"/>
            <a:r>
              <a:rPr lang="en-US" sz="1600" noProof="0" dirty="0" smtClean="0"/>
              <a:t>Increase of emissions (SO2, </a:t>
            </a:r>
            <a:r>
              <a:rPr lang="en-US" sz="1600" noProof="0" dirty="0" err="1" smtClean="0"/>
              <a:t>NOx</a:t>
            </a:r>
            <a:r>
              <a:rPr lang="en-US" sz="1600" noProof="0" dirty="0" smtClean="0"/>
              <a:t>, </a:t>
            </a:r>
            <a:r>
              <a:rPr lang="en-US" sz="1600" noProof="0" dirty="0" err="1" smtClean="0"/>
              <a:t>HCl</a:t>
            </a:r>
            <a:r>
              <a:rPr lang="en-US" sz="1600" noProof="0" dirty="0" smtClean="0"/>
              <a:t>, plume)</a:t>
            </a:r>
          </a:p>
          <a:p>
            <a:pPr lvl="1"/>
            <a:r>
              <a:rPr lang="en-US" sz="1600" noProof="0" dirty="0" smtClean="0"/>
              <a:t>Additional and challenging bypass dust handling (sticky, depends on Cl conc.)</a:t>
            </a:r>
          </a:p>
          <a:p>
            <a:pPr lvl="1"/>
            <a:r>
              <a:rPr lang="en-US" sz="1600" noProof="0" dirty="0" smtClean="0"/>
              <a:t>CAPEX and space: 4 - 6 Mio EUR (incl. dust transport, silo and dosing to CM)</a:t>
            </a:r>
            <a:endParaRPr lang="en-US" sz="1600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Kiln gas bypass</a:t>
            </a:r>
            <a:endParaRPr lang="en-US" noProof="0" dirty="0"/>
          </a:p>
        </p:txBody>
      </p:sp>
      <p:sp>
        <p:nvSpPr>
          <p:cNvPr id="17" name="Rectangle 1036"/>
          <p:cNvSpPr>
            <a:spLocks noChangeArrowheads="1"/>
          </p:cNvSpPr>
          <p:nvPr/>
        </p:nvSpPr>
        <p:spPr bwMode="auto">
          <a:xfrm>
            <a:off x="807708" y="2194017"/>
            <a:ext cx="3425212" cy="3319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  <p:pic>
        <p:nvPicPr>
          <p:cNvPr id="4098" name="Picture 2" descr="D:\Users\sritscha\Desktop\gas bypass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2336" t="13535" r="8267" b="35864"/>
          <a:stretch/>
        </p:blipFill>
        <p:spPr bwMode="auto">
          <a:xfrm>
            <a:off x="4559140" y="2427822"/>
            <a:ext cx="4778573" cy="202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6536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</a:t>
            </a:r>
            <a:r>
              <a:rPr lang="en-US" noProof="0" dirty="0" smtClean="0"/>
              <a:t> chlorine bypass</a:t>
            </a:r>
            <a:endParaRPr lang="en-US" noProof="0" dirty="0"/>
          </a:p>
        </p:txBody>
      </p:sp>
      <p:sp>
        <p:nvSpPr>
          <p:cNvPr id="7" name="Slide Number Placeholder 1"/>
          <p:cNvSpPr txBox="1">
            <a:spLocks/>
          </p:cNvSpPr>
          <p:nvPr/>
        </p:nvSpPr>
        <p:spPr>
          <a:xfrm>
            <a:off x="9129464" y="6597352"/>
            <a:ext cx="216024" cy="144016"/>
          </a:xfrm>
          <a:prstGeom prst="rect">
            <a:avLst/>
          </a:prstGeom>
        </p:spPr>
        <p:txBody>
          <a:bodyPr vert="horz" wrap="none" lIns="0" tIns="10800" rIns="0" bIns="0" rtlCol="0" anchor="t" anchorCtr="0">
            <a:no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000" b="1" kern="120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485B633-6863-4B84-8019-F125347A66E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689304" y="1052735"/>
            <a:ext cx="1656184" cy="1549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519" y="2276872"/>
            <a:ext cx="4796053" cy="39604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593727" y="2730081"/>
            <a:ext cx="4035283" cy="3507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416701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de-DE" dirty="0" smtClean="0"/>
              <a:t>Typical bypass operation control (PID)</a:t>
            </a:r>
          </a:p>
        </p:txBody>
      </p:sp>
      <p:sp>
        <p:nvSpPr>
          <p:cNvPr id="4101" name="Rectangle 3"/>
          <p:cNvSpPr>
            <a:spLocks noChangeArrowheads="1"/>
          </p:cNvSpPr>
          <p:nvPr/>
        </p:nvSpPr>
        <p:spPr bwMode="auto">
          <a:xfrm rot="21426525">
            <a:off x="896111" y="4601736"/>
            <a:ext cx="6695703" cy="14676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02" name="AutoShape 4"/>
          <p:cNvSpPr>
            <a:spLocks noChangeArrowheads="1"/>
          </p:cNvSpPr>
          <p:nvPr/>
        </p:nvSpPr>
        <p:spPr bwMode="auto">
          <a:xfrm rot="10800000" flipH="1">
            <a:off x="7553105" y="4406743"/>
            <a:ext cx="1511300" cy="1512887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03" name="Rectangle 5"/>
          <p:cNvSpPr>
            <a:spLocks noChangeArrowheads="1"/>
          </p:cNvSpPr>
          <p:nvPr/>
        </p:nvSpPr>
        <p:spPr bwMode="auto">
          <a:xfrm rot="-5400000">
            <a:off x="7139561" y="2481899"/>
            <a:ext cx="2338388" cy="1511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04" name="Rectangle 6"/>
          <p:cNvSpPr>
            <a:spLocks noChangeArrowheads="1"/>
          </p:cNvSpPr>
          <p:nvPr/>
        </p:nvSpPr>
        <p:spPr bwMode="auto">
          <a:xfrm rot="-8385818">
            <a:off x="6601154" y="3104140"/>
            <a:ext cx="431800" cy="113013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r>
              <a:rPr lang="en-US" altLang="de-DE" dirty="0" smtClean="0">
                <a:solidFill>
                  <a:srgbClr val="FFFFFF"/>
                </a:solidFill>
              </a:rPr>
              <a:t>Quench</a:t>
            </a:r>
          </a:p>
        </p:txBody>
      </p:sp>
      <p:sp>
        <p:nvSpPr>
          <p:cNvPr id="4105" name="Rectangle 7"/>
          <p:cNvSpPr>
            <a:spLocks noChangeArrowheads="1"/>
          </p:cNvSpPr>
          <p:nvPr/>
        </p:nvSpPr>
        <p:spPr bwMode="auto">
          <a:xfrm rot="-8411283">
            <a:off x="6903818" y="3901918"/>
            <a:ext cx="865187" cy="14605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06" name="Rectangle 8"/>
          <p:cNvSpPr>
            <a:spLocks noChangeArrowheads="1"/>
          </p:cNvSpPr>
          <p:nvPr/>
        </p:nvSpPr>
        <p:spPr bwMode="auto">
          <a:xfrm rot="-8411283">
            <a:off x="5968780" y="3038318"/>
            <a:ext cx="865188" cy="4318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07" name="Rectangle 9"/>
          <p:cNvSpPr>
            <a:spLocks noChangeArrowheads="1"/>
          </p:cNvSpPr>
          <p:nvPr/>
        </p:nvSpPr>
        <p:spPr bwMode="auto">
          <a:xfrm rot="-5400000">
            <a:off x="5532928" y="2283708"/>
            <a:ext cx="1265567" cy="469736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US" altLang="de-DE" dirty="0" smtClean="0"/>
          </a:p>
        </p:txBody>
      </p:sp>
      <p:sp>
        <p:nvSpPr>
          <p:cNvPr id="4108" name="Rectangle 10"/>
          <p:cNvSpPr>
            <a:spLocks noChangeArrowheads="1"/>
          </p:cNvSpPr>
          <p:nvPr/>
        </p:nvSpPr>
        <p:spPr bwMode="auto">
          <a:xfrm rot="10800000">
            <a:off x="4816254" y="1885792"/>
            <a:ext cx="1223963" cy="182563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09" name="Rectangle 11"/>
          <p:cNvSpPr>
            <a:spLocks noChangeArrowheads="1"/>
          </p:cNvSpPr>
          <p:nvPr/>
        </p:nvSpPr>
        <p:spPr bwMode="auto">
          <a:xfrm rot="-5400000">
            <a:off x="3986786" y="1778637"/>
            <a:ext cx="865187" cy="10795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r>
              <a:rPr lang="en-US" altLang="de-DE" smtClean="0">
                <a:solidFill>
                  <a:srgbClr val="FFFFFF"/>
                </a:solidFill>
              </a:rPr>
              <a:t>Filter</a:t>
            </a:r>
          </a:p>
        </p:txBody>
      </p:sp>
      <p:sp>
        <p:nvSpPr>
          <p:cNvPr id="4110" name="Rectangle 12"/>
          <p:cNvSpPr>
            <a:spLocks noChangeArrowheads="1"/>
          </p:cNvSpPr>
          <p:nvPr/>
        </p:nvSpPr>
        <p:spPr bwMode="auto">
          <a:xfrm rot="10800000">
            <a:off x="3016030" y="1885793"/>
            <a:ext cx="865188" cy="14605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11" name="Rectangle 13"/>
          <p:cNvSpPr>
            <a:spLocks noChangeArrowheads="1"/>
          </p:cNvSpPr>
          <p:nvPr/>
        </p:nvSpPr>
        <p:spPr bwMode="auto">
          <a:xfrm rot="-5400000">
            <a:off x="2151636" y="1743712"/>
            <a:ext cx="1296987" cy="4318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12" name="Oval 14"/>
          <p:cNvSpPr>
            <a:spLocks noChangeArrowheads="1"/>
          </p:cNvSpPr>
          <p:nvPr/>
        </p:nvSpPr>
        <p:spPr bwMode="auto">
          <a:xfrm>
            <a:off x="3270030" y="1752443"/>
            <a:ext cx="360363" cy="360362"/>
          </a:xfrm>
          <a:prstGeom prst="ellipse">
            <a:avLst/>
          </a:prstGeom>
          <a:solidFill>
            <a:srgbClr val="8A8D8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13" name="AutoShape 15"/>
          <p:cNvSpPr>
            <a:spLocks noChangeArrowheads="1"/>
          </p:cNvSpPr>
          <p:nvPr/>
        </p:nvSpPr>
        <p:spPr bwMode="auto">
          <a:xfrm rot="-5400000">
            <a:off x="3271617" y="1815943"/>
            <a:ext cx="288925" cy="2159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14" name="Rectangle 16"/>
          <p:cNvSpPr>
            <a:spLocks noChangeArrowheads="1"/>
          </p:cNvSpPr>
          <p:nvPr/>
        </p:nvSpPr>
        <p:spPr bwMode="auto">
          <a:xfrm rot="10800000">
            <a:off x="5176618" y="3901918"/>
            <a:ext cx="1224756" cy="144462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15" name="Oval 17"/>
          <p:cNvSpPr>
            <a:spLocks noChangeArrowheads="1"/>
          </p:cNvSpPr>
          <p:nvPr/>
        </p:nvSpPr>
        <p:spPr bwMode="auto">
          <a:xfrm>
            <a:off x="4844830" y="3797143"/>
            <a:ext cx="360363" cy="360362"/>
          </a:xfrm>
          <a:prstGeom prst="ellipse">
            <a:avLst/>
          </a:prstGeom>
          <a:solidFill>
            <a:srgbClr val="8A8D8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16" name="AutoShape 18"/>
          <p:cNvSpPr>
            <a:spLocks noChangeArrowheads="1"/>
          </p:cNvSpPr>
          <p:nvPr/>
        </p:nvSpPr>
        <p:spPr bwMode="auto">
          <a:xfrm rot="5400000">
            <a:off x="4914680" y="3857468"/>
            <a:ext cx="288925" cy="2159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4118" name="AutoShape 20"/>
          <p:cNvSpPr>
            <a:spLocks noChangeArrowheads="1"/>
          </p:cNvSpPr>
          <p:nvPr/>
        </p:nvSpPr>
        <p:spPr bwMode="auto">
          <a:xfrm>
            <a:off x="5699500" y="4406743"/>
            <a:ext cx="701079" cy="215900"/>
          </a:xfrm>
          <a:prstGeom prst="wedgeRoundRectCallout">
            <a:avLst>
              <a:gd name="adj1" fmla="val 17245"/>
              <a:gd name="adj2" fmla="val -186764"/>
              <a:gd name="adj3" fmla="val 16667"/>
            </a:avLst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r>
              <a:rPr lang="en-US" altLang="de-DE" sz="1000" smtClean="0">
                <a:solidFill>
                  <a:srgbClr val="000000"/>
                </a:solidFill>
              </a:rPr>
              <a:t>Flow</a:t>
            </a:r>
          </a:p>
        </p:txBody>
      </p:sp>
      <p:sp>
        <p:nvSpPr>
          <p:cNvPr id="4120" name="Line 22"/>
          <p:cNvSpPr>
            <a:spLocks noChangeShapeType="1"/>
          </p:cNvSpPr>
          <p:nvPr/>
        </p:nvSpPr>
        <p:spPr bwMode="auto">
          <a:xfrm flipV="1">
            <a:off x="6400580" y="2822418"/>
            <a:ext cx="431800" cy="431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US" sz="2200" smtClean="0">
              <a:solidFill>
                <a:srgbClr val="000000"/>
              </a:solidFill>
            </a:endParaRPr>
          </a:p>
        </p:txBody>
      </p:sp>
      <p:sp>
        <p:nvSpPr>
          <p:cNvPr id="4121" name="Oval 23"/>
          <p:cNvSpPr>
            <a:spLocks noChangeArrowheads="1"/>
          </p:cNvSpPr>
          <p:nvPr/>
        </p:nvSpPr>
        <p:spPr bwMode="auto">
          <a:xfrm>
            <a:off x="5032155" y="1453993"/>
            <a:ext cx="431800" cy="358775"/>
          </a:xfrm>
          <a:prstGeom prst="ellipse">
            <a:avLst/>
          </a:prstGeom>
          <a:solidFill>
            <a:schemeClr val="bg1">
              <a:alpha val="50195"/>
            </a:schemeClr>
          </a:solidFill>
          <a:ln w="190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r>
              <a:rPr lang="en-US" altLang="de-DE" smtClean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4122" name="Line 24"/>
          <p:cNvSpPr>
            <a:spLocks noChangeShapeType="1"/>
          </p:cNvSpPr>
          <p:nvPr/>
        </p:nvSpPr>
        <p:spPr bwMode="auto">
          <a:xfrm>
            <a:off x="3447830" y="2101693"/>
            <a:ext cx="0" cy="12969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US" sz="2200" smtClean="0">
              <a:solidFill>
                <a:srgbClr val="000000"/>
              </a:solidFill>
            </a:endParaRPr>
          </a:p>
        </p:txBody>
      </p:sp>
      <p:sp>
        <p:nvSpPr>
          <p:cNvPr id="4123" name="Line 25"/>
          <p:cNvSpPr>
            <a:spLocks noChangeShapeType="1"/>
          </p:cNvSpPr>
          <p:nvPr/>
        </p:nvSpPr>
        <p:spPr bwMode="auto">
          <a:xfrm>
            <a:off x="6903818" y="1598455"/>
            <a:ext cx="0" cy="43180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US" sz="2200" smtClean="0">
              <a:solidFill>
                <a:srgbClr val="000000"/>
              </a:solidFill>
            </a:endParaRPr>
          </a:p>
        </p:txBody>
      </p:sp>
      <p:sp>
        <p:nvSpPr>
          <p:cNvPr id="4124" name="Oval 26"/>
          <p:cNvSpPr>
            <a:spLocks noChangeArrowheads="1"/>
          </p:cNvSpPr>
          <p:nvPr/>
        </p:nvSpPr>
        <p:spPr bwMode="auto">
          <a:xfrm>
            <a:off x="6184680" y="3109755"/>
            <a:ext cx="431800" cy="358775"/>
          </a:xfrm>
          <a:prstGeom prst="ellipse">
            <a:avLst/>
          </a:prstGeom>
          <a:solidFill>
            <a:schemeClr val="bg1">
              <a:alpha val="50195"/>
            </a:schemeClr>
          </a:solidFill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r>
              <a:rPr lang="en-US" altLang="de-DE" smtClean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4125" name="Line 27"/>
          <p:cNvSpPr>
            <a:spLocks noChangeShapeType="1"/>
          </p:cNvSpPr>
          <p:nvPr/>
        </p:nvSpPr>
        <p:spPr bwMode="auto">
          <a:xfrm flipV="1">
            <a:off x="3447830" y="3398680"/>
            <a:ext cx="27368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US" sz="2200" smtClean="0">
              <a:solidFill>
                <a:srgbClr val="000000"/>
              </a:solidFill>
            </a:endParaRPr>
          </a:p>
        </p:txBody>
      </p:sp>
      <p:sp>
        <p:nvSpPr>
          <p:cNvPr id="4126" name="Line 29"/>
          <p:cNvSpPr>
            <a:spLocks noChangeShapeType="1"/>
          </p:cNvSpPr>
          <p:nvPr/>
        </p:nvSpPr>
        <p:spPr bwMode="auto">
          <a:xfrm>
            <a:off x="5463955" y="1598455"/>
            <a:ext cx="1439863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US" sz="2200" smtClean="0">
              <a:solidFill>
                <a:srgbClr val="000000"/>
              </a:solidFill>
            </a:endParaRPr>
          </a:p>
        </p:txBody>
      </p:sp>
      <p:sp>
        <p:nvSpPr>
          <p:cNvPr id="4127" name="Oval 30"/>
          <p:cNvSpPr>
            <a:spLocks noChangeArrowheads="1"/>
          </p:cNvSpPr>
          <p:nvPr/>
        </p:nvSpPr>
        <p:spPr bwMode="auto">
          <a:xfrm>
            <a:off x="5824318" y="3759043"/>
            <a:ext cx="431800" cy="358775"/>
          </a:xfrm>
          <a:prstGeom prst="ellipse">
            <a:avLst/>
          </a:prstGeom>
          <a:solidFill>
            <a:schemeClr val="bg1">
              <a:alpha val="50195"/>
            </a:schemeClr>
          </a:solidFill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r>
              <a:rPr lang="en-US" altLang="de-DE" smtClean="0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4129" name="Line 32"/>
          <p:cNvSpPr>
            <a:spLocks noChangeShapeType="1"/>
          </p:cNvSpPr>
          <p:nvPr/>
        </p:nvSpPr>
        <p:spPr bwMode="auto">
          <a:xfrm flipH="1">
            <a:off x="5032155" y="3686018"/>
            <a:ext cx="1008063" cy="0"/>
          </a:xfrm>
          <a:prstGeom prst="line">
            <a:avLst/>
          </a:prstGeom>
          <a:noFill/>
          <a:ln w="19050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US" sz="2200" smtClean="0">
              <a:solidFill>
                <a:srgbClr val="000000"/>
              </a:solidFill>
            </a:endParaRPr>
          </a:p>
        </p:txBody>
      </p:sp>
      <p:sp>
        <p:nvSpPr>
          <p:cNvPr id="35" name="Text Box 29"/>
          <p:cNvSpPr txBox="1">
            <a:spLocks noChangeArrowheads="1"/>
          </p:cNvSpPr>
          <p:nvPr/>
        </p:nvSpPr>
        <p:spPr bwMode="auto">
          <a:xfrm>
            <a:off x="2360712" y="3780752"/>
            <a:ext cx="251474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r>
              <a:rPr lang="en-US" altLang="de-DE" sz="1800" b="1" dirty="0" smtClean="0">
                <a:solidFill>
                  <a:srgbClr val="FF0000"/>
                </a:solidFill>
              </a:rPr>
              <a:t>Constant quench air</a:t>
            </a:r>
          </a:p>
        </p:txBody>
      </p:sp>
      <p:sp>
        <p:nvSpPr>
          <p:cNvPr id="37" name="Oval 17"/>
          <p:cNvSpPr>
            <a:spLocks noChangeArrowheads="1"/>
          </p:cNvSpPr>
          <p:nvPr/>
        </p:nvSpPr>
        <p:spPr bwMode="auto">
          <a:xfrm flipH="1">
            <a:off x="6777177" y="2030082"/>
            <a:ext cx="360363" cy="360362"/>
          </a:xfrm>
          <a:prstGeom prst="ellipse">
            <a:avLst/>
          </a:prstGeom>
          <a:solidFill>
            <a:srgbClr val="8A8D8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 rot="16200000" flipH="1">
            <a:off x="6778765" y="2100611"/>
            <a:ext cx="288925" cy="2159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 rot="10800000">
            <a:off x="6347350" y="2147282"/>
            <a:ext cx="469703" cy="99146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endParaRPr lang="en-GB" altLang="de-DE" smtClean="0">
              <a:solidFill>
                <a:srgbClr val="00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6751378" y="2462452"/>
            <a:ext cx="466402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332273" y="2462452"/>
            <a:ext cx="466402" cy="0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379797" y="2318387"/>
            <a:ext cx="431801" cy="14406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6365941" y="2470787"/>
            <a:ext cx="431801" cy="144065"/>
          </a:xfrm>
          <a:prstGeom prst="straightConnector1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16897" y="1115439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some bypass system have 2-stage cooling: cond. tower / fresh air</a:t>
            </a:r>
          </a:p>
        </p:txBody>
      </p:sp>
      <p:sp>
        <p:nvSpPr>
          <p:cNvPr id="56" name="Text Box 29"/>
          <p:cNvSpPr txBox="1">
            <a:spLocks noChangeArrowheads="1"/>
          </p:cNvSpPr>
          <p:nvPr/>
        </p:nvSpPr>
        <p:spPr bwMode="auto">
          <a:xfrm>
            <a:off x="1064568" y="4869160"/>
            <a:ext cx="6795411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r>
              <a:rPr lang="en-US" altLang="de-DE" sz="1800" b="1" dirty="0" smtClean="0"/>
              <a:t>Quench air </a:t>
            </a:r>
            <a:r>
              <a:rPr lang="en-US" altLang="de-DE" sz="1800" b="1" dirty="0" err="1" smtClean="0"/>
              <a:t>setpoint</a:t>
            </a:r>
            <a:r>
              <a:rPr lang="en-US" altLang="de-DE" sz="1800" b="1" dirty="0" smtClean="0"/>
              <a:t> depending on hotmeal Cl concentration</a:t>
            </a:r>
            <a:r>
              <a:rPr lang="en-US" altLang="de-DE" sz="1800" b="1" dirty="0"/>
              <a:t/>
            </a:r>
            <a:br>
              <a:rPr lang="en-US" altLang="de-DE" sz="1800" b="1" dirty="0"/>
            </a:br>
            <a:r>
              <a:rPr lang="en-US" altLang="de-DE" sz="1800" b="1" dirty="0" smtClean="0"/>
              <a:t>e.g. Cl </a:t>
            </a:r>
            <a:r>
              <a:rPr lang="en-US" altLang="de-DE" sz="1800" b="1" dirty="0" smtClean="0">
                <a:latin typeface="Arial"/>
                <a:cs typeface="Arial"/>
              </a:rPr>
              <a:t>↑  </a:t>
            </a:r>
            <a:r>
              <a:rPr lang="en-US" altLang="de-DE" sz="1800" b="1" dirty="0" smtClean="0">
                <a:latin typeface="Arial"/>
                <a:cs typeface="Arial"/>
                <a:sym typeface="Wingdings" panose="05000000000000000000" pitchFamily="2" charset="2"/>
              </a:rPr>
              <a:t>  quench air fan (rpm) </a:t>
            </a:r>
            <a:r>
              <a:rPr lang="en-US" altLang="de-DE" sz="1800" b="1" dirty="0" smtClean="0">
                <a:latin typeface="Arial"/>
                <a:cs typeface="Arial"/>
              </a:rPr>
              <a:t>↑</a:t>
            </a:r>
            <a:endParaRPr lang="en-US" altLang="de-DE" sz="1800" b="1" dirty="0" smtClean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rgbClr val="FF0000"/>
              </a:buClr>
              <a:defRPr/>
            </a:pPr>
            <a:r>
              <a:rPr lang="en-GB" altLang="de-DE" smtClean="0">
                <a:solidFill>
                  <a:srgbClr val="000000"/>
                </a:solidFill>
              </a:rPr>
              <a:t>SPREAD Course 2016, Settat </a:t>
            </a:r>
            <a:endParaRPr lang="en-GB" altLang="de-DE" sz="1400" baseline="-25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5393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0" dirty="0" smtClean="0"/>
              <a:t>Chlorine challenges and basic solutions</a:t>
            </a:r>
          </a:p>
          <a:p>
            <a:pPr lvl="1"/>
            <a:r>
              <a:rPr lang="en-US" noProof="0" dirty="0" smtClean="0"/>
              <a:t>Chlorine cycle in kiln system</a:t>
            </a:r>
          </a:p>
          <a:p>
            <a:pPr lvl="1"/>
            <a:r>
              <a:rPr lang="en-US" noProof="0" dirty="0" smtClean="0"/>
              <a:t>Chlorine inputs by AFR</a:t>
            </a:r>
          </a:p>
          <a:p>
            <a:pPr lvl="1"/>
            <a:r>
              <a:rPr lang="en-US" noProof="0" dirty="0" smtClean="0"/>
              <a:t>Kiln operating challenges with higher Cl inputs</a:t>
            </a:r>
          </a:p>
          <a:p>
            <a:pPr lvl="1"/>
            <a:r>
              <a:rPr lang="en-US" noProof="0" dirty="0" smtClean="0"/>
              <a:t>Chlorine input limits</a:t>
            </a:r>
          </a:p>
          <a:p>
            <a:pPr lvl="1"/>
            <a:r>
              <a:rPr lang="en-US" noProof="0" dirty="0" smtClean="0"/>
              <a:t>Cleaning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Chlorine bypass systems</a:t>
            </a:r>
          </a:p>
          <a:p>
            <a:pPr lvl="1"/>
            <a:r>
              <a:rPr lang="en-US" noProof="0" dirty="0" smtClean="0"/>
              <a:t>CKD extraction</a:t>
            </a:r>
          </a:p>
          <a:p>
            <a:pPr lvl="1"/>
            <a:r>
              <a:rPr lang="en-US" noProof="0" dirty="0" smtClean="0"/>
              <a:t>Hot meal bypass</a:t>
            </a:r>
          </a:p>
          <a:p>
            <a:pPr lvl="1"/>
            <a:r>
              <a:rPr lang="en-US" noProof="0" dirty="0" smtClean="0"/>
              <a:t>Kiln gas bypass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Bypass dust treatment options</a:t>
            </a: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Table of contents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7667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Illustration form bypass installations</a:t>
            </a:r>
            <a:endParaRPr lang="en-US" noProof="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8766" y="1124744"/>
            <a:ext cx="3478174" cy="46417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1168" y="5974426"/>
            <a:ext cx="4113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Lägerdorf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plant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with conditioning tower, bag filter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006166" y="1124744"/>
            <a:ext cx="3877386" cy="46417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60747" y="6008796"/>
            <a:ext cx="3368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Carboneras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plant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: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air quenching, hot EP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01817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ctionImage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25413" y="112713"/>
            <a:ext cx="9650412" cy="663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620906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 anchor="ctr"/>
          <a:lstStyle/>
          <a:p>
            <a:r>
              <a:rPr lang="en-US" noProof="0" dirty="0" smtClean="0"/>
              <a:t> Bypass Dust Treatment Options</a:t>
            </a:r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SPREAD Course 2016, Settat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58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560387" y="116632"/>
            <a:ext cx="8857109" cy="792088"/>
          </a:xfrm>
        </p:spPr>
        <p:txBody>
          <a:bodyPr/>
          <a:lstStyle/>
          <a:p>
            <a:r>
              <a:rPr lang="en-US" noProof="0" dirty="0" smtClean="0"/>
              <a:t>Bypass dust utilization: The “preferred solutions” are limited</a:t>
            </a:r>
            <a:endParaRPr lang="en-US" noProof="0" dirty="0"/>
          </a:p>
        </p:txBody>
      </p:sp>
      <p:sp>
        <p:nvSpPr>
          <p:cNvPr id="214047" name="AutoShape 31"/>
          <p:cNvSpPr>
            <a:spLocks noChangeArrowheads="1"/>
          </p:cNvSpPr>
          <p:nvPr/>
        </p:nvSpPr>
        <p:spPr bwMode="auto">
          <a:xfrm>
            <a:off x="11582400" y="5230813"/>
            <a:ext cx="1249363" cy="431800"/>
          </a:xfrm>
          <a:prstGeom prst="roundRect">
            <a:avLst>
              <a:gd name="adj" fmla="val 1666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 sz="1600"/>
              <a:t>Byproduct</a:t>
            </a:r>
          </a:p>
        </p:txBody>
      </p:sp>
      <p:sp>
        <p:nvSpPr>
          <p:cNvPr id="214059" name="AutoShape 43"/>
          <p:cNvSpPr>
            <a:spLocks noChangeArrowheads="1"/>
          </p:cNvSpPr>
          <p:nvPr/>
        </p:nvSpPr>
        <p:spPr bwMode="auto">
          <a:xfrm>
            <a:off x="5114191" y="1377156"/>
            <a:ext cx="2241311" cy="576262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b="1" dirty="0" smtClean="0"/>
              <a:t>Bypass dust / CKD</a:t>
            </a:r>
            <a:endParaRPr lang="en-US" b="1" dirty="0"/>
          </a:p>
        </p:txBody>
      </p:sp>
      <p:sp>
        <p:nvSpPr>
          <p:cNvPr id="214060" name="AutoShape 44"/>
          <p:cNvSpPr>
            <a:spLocks noChangeArrowheads="1"/>
          </p:cNvSpPr>
          <p:nvPr/>
        </p:nvSpPr>
        <p:spPr bwMode="auto">
          <a:xfrm>
            <a:off x="671753" y="2472624"/>
            <a:ext cx="1511300" cy="399396"/>
          </a:xfrm>
          <a:prstGeom prst="roundRect">
            <a:avLst>
              <a:gd name="adj" fmla="val 1666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Use in cement</a:t>
            </a:r>
          </a:p>
        </p:txBody>
      </p:sp>
      <p:sp>
        <p:nvSpPr>
          <p:cNvPr id="214061" name="AutoShape 45"/>
          <p:cNvSpPr>
            <a:spLocks noChangeArrowheads="1"/>
          </p:cNvSpPr>
          <p:nvPr/>
        </p:nvSpPr>
        <p:spPr bwMode="auto">
          <a:xfrm>
            <a:off x="851140" y="1152323"/>
            <a:ext cx="1152525" cy="35423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158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 dirty="0"/>
              <a:t>Landfill</a:t>
            </a:r>
          </a:p>
        </p:txBody>
      </p:sp>
      <p:sp>
        <p:nvSpPr>
          <p:cNvPr id="214063" name="AutoShape 47"/>
          <p:cNvSpPr>
            <a:spLocks noChangeArrowheads="1"/>
          </p:cNvSpPr>
          <p:nvPr/>
        </p:nvSpPr>
        <p:spPr bwMode="auto">
          <a:xfrm>
            <a:off x="1082530" y="3177381"/>
            <a:ext cx="1943100" cy="431800"/>
          </a:xfrm>
          <a:prstGeom prst="roundRect">
            <a:avLst>
              <a:gd name="adj" fmla="val 1666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“saleable” product</a:t>
            </a:r>
          </a:p>
        </p:txBody>
      </p:sp>
      <p:sp>
        <p:nvSpPr>
          <p:cNvPr id="214064" name="AutoShape 48"/>
          <p:cNvSpPr>
            <a:spLocks noChangeArrowheads="1"/>
          </p:cNvSpPr>
          <p:nvPr/>
        </p:nvSpPr>
        <p:spPr bwMode="auto">
          <a:xfrm>
            <a:off x="1017442" y="3668084"/>
            <a:ext cx="1498600" cy="10191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 sz="1200" dirty="0"/>
              <a:t>-Special mortar</a:t>
            </a:r>
            <a:br>
              <a:rPr lang="en-US" sz="1200" dirty="0"/>
            </a:br>
            <a:r>
              <a:rPr lang="en-US" sz="1200" dirty="0"/>
              <a:t>-Road Binder</a:t>
            </a:r>
            <a:br>
              <a:rPr lang="en-US" sz="1200" dirty="0"/>
            </a:br>
            <a:r>
              <a:rPr lang="en-US" sz="1200" dirty="0"/>
              <a:t>-Solidification agent</a:t>
            </a:r>
            <a:br>
              <a:rPr lang="en-US" sz="1200" dirty="0"/>
            </a:br>
            <a:r>
              <a:rPr lang="en-US" sz="1200" dirty="0"/>
              <a:t>-Glass production</a:t>
            </a:r>
            <a:br>
              <a:rPr lang="en-US" sz="1200" dirty="0"/>
            </a:br>
            <a:r>
              <a:rPr lang="en-US" sz="1200" dirty="0"/>
              <a:t>(-Fertilizer)</a:t>
            </a:r>
          </a:p>
        </p:txBody>
      </p:sp>
      <p:cxnSp>
        <p:nvCxnSpPr>
          <p:cNvPr id="214066" name="AutoShape 50"/>
          <p:cNvCxnSpPr>
            <a:cxnSpLocks noChangeShapeType="1"/>
            <a:stCxn id="214079" idx="1"/>
            <a:endCxn id="214061" idx="3"/>
          </p:cNvCxnSpPr>
          <p:nvPr/>
        </p:nvCxnSpPr>
        <p:spPr bwMode="auto">
          <a:xfrm flipH="1" flipV="1">
            <a:off x="2003665" y="1329440"/>
            <a:ext cx="1021965" cy="33584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067" name="AutoShape 51"/>
          <p:cNvCxnSpPr>
            <a:cxnSpLocks noChangeShapeType="1"/>
            <a:stCxn id="214059" idx="1"/>
            <a:endCxn id="214079" idx="3"/>
          </p:cNvCxnSpPr>
          <p:nvPr/>
        </p:nvCxnSpPr>
        <p:spPr bwMode="auto">
          <a:xfrm flipH="1">
            <a:off x="4536930" y="1665287"/>
            <a:ext cx="577261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068" name="AutoShape 52"/>
          <p:cNvCxnSpPr>
            <a:cxnSpLocks noChangeShapeType="1"/>
            <a:stCxn id="214079" idx="1"/>
            <a:endCxn id="214060" idx="3"/>
          </p:cNvCxnSpPr>
          <p:nvPr/>
        </p:nvCxnSpPr>
        <p:spPr bwMode="auto">
          <a:xfrm flipH="1">
            <a:off x="2183053" y="1665287"/>
            <a:ext cx="842577" cy="100703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069" name="AutoShape 53"/>
          <p:cNvCxnSpPr>
            <a:cxnSpLocks noChangeShapeType="1"/>
            <a:stCxn id="214059" idx="2"/>
            <a:endCxn id="214065" idx="0"/>
          </p:cNvCxnSpPr>
          <p:nvPr/>
        </p:nvCxnSpPr>
        <p:spPr bwMode="auto">
          <a:xfrm flipH="1">
            <a:off x="5908675" y="1953418"/>
            <a:ext cx="326172" cy="38862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070" name="AutoShape 54"/>
          <p:cNvSpPr>
            <a:spLocks noChangeArrowheads="1"/>
          </p:cNvSpPr>
          <p:nvPr/>
        </p:nvSpPr>
        <p:spPr bwMode="auto">
          <a:xfrm>
            <a:off x="4130675" y="3525838"/>
            <a:ext cx="1276350" cy="40005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58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/>
              <a:t>Thermal</a:t>
            </a:r>
          </a:p>
        </p:txBody>
      </p:sp>
      <p:sp>
        <p:nvSpPr>
          <p:cNvPr id="214071" name="AutoShape 55"/>
          <p:cNvSpPr>
            <a:spLocks noChangeArrowheads="1"/>
          </p:cNvSpPr>
          <p:nvPr/>
        </p:nvSpPr>
        <p:spPr bwMode="auto">
          <a:xfrm>
            <a:off x="6732588" y="3500438"/>
            <a:ext cx="1475581" cy="433387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Leaching</a:t>
            </a:r>
          </a:p>
        </p:txBody>
      </p:sp>
      <p:sp>
        <p:nvSpPr>
          <p:cNvPr id="214072" name="AutoShape 56"/>
          <p:cNvSpPr>
            <a:spLocks noChangeArrowheads="1"/>
          </p:cNvSpPr>
          <p:nvPr/>
        </p:nvSpPr>
        <p:spPr bwMode="auto">
          <a:xfrm>
            <a:off x="4452938" y="5040313"/>
            <a:ext cx="1162050" cy="420687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Byproducts</a:t>
            </a:r>
          </a:p>
        </p:txBody>
      </p:sp>
      <p:sp>
        <p:nvSpPr>
          <p:cNvPr id="214073" name="AutoShape 57"/>
          <p:cNvSpPr>
            <a:spLocks noChangeArrowheads="1"/>
          </p:cNvSpPr>
          <p:nvPr/>
        </p:nvSpPr>
        <p:spPr bwMode="auto">
          <a:xfrm>
            <a:off x="2976563" y="5040313"/>
            <a:ext cx="1008062" cy="404812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Products</a:t>
            </a:r>
          </a:p>
        </p:txBody>
      </p:sp>
      <p:sp>
        <p:nvSpPr>
          <p:cNvPr id="214074" name="AutoShape 58"/>
          <p:cNvSpPr>
            <a:spLocks noChangeArrowheads="1"/>
          </p:cNvSpPr>
          <p:nvPr/>
        </p:nvSpPr>
        <p:spPr bwMode="auto">
          <a:xfrm>
            <a:off x="2700338" y="5373688"/>
            <a:ext cx="1223962" cy="93503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 sz="1200"/>
              <a:t>-Clinker</a:t>
            </a:r>
            <a:br>
              <a:rPr lang="en-US" sz="1200"/>
            </a:br>
            <a:r>
              <a:rPr lang="en-US" sz="1200"/>
              <a:t>-MIC</a:t>
            </a:r>
            <a:br>
              <a:rPr lang="en-US" sz="1200"/>
            </a:br>
            <a:r>
              <a:rPr lang="en-US" sz="1200"/>
              <a:t>-low grade MIC</a:t>
            </a:r>
          </a:p>
        </p:txBody>
      </p:sp>
      <p:cxnSp>
        <p:nvCxnSpPr>
          <p:cNvPr id="214075" name="AutoShape 59"/>
          <p:cNvCxnSpPr>
            <a:cxnSpLocks noChangeShapeType="1"/>
            <a:stCxn id="214065" idx="2"/>
            <a:endCxn id="214070" idx="0"/>
          </p:cNvCxnSpPr>
          <p:nvPr/>
        </p:nvCxnSpPr>
        <p:spPr bwMode="auto">
          <a:xfrm flipH="1">
            <a:off x="4768850" y="2846868"/>
            <a:ext cx="1139825" cy="67897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076" name="AutoShape 60"/>
          <p:cNvCxnSpPr>
            <a:cxnSpLocks noChangeShapeType="1"/>
            <a:stCxn id="214065" idx="2"/>
            <a:endCxn id="214071" idx="0"/>
          </p:cNvCxnSpPr>
          <p:nvPr/>
        </p:nvCxnSpPr>
        <p:spPr bwMode="auto">
          <a:xfrm>
            <a:off x="5908675" y="2846868"/>
            <a:ext cx="1561704" cy="65357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077" name="AutoShape 61"/>
          <p:cNvCxnSpPr>
            <a:cxnSpLocks noChangeShapeType="1"/>
          </p:cNvCxnSpPr>
          <p:nvPr/>
        </p:nvCxnSpPr>
        <p:spPr bwMode="auto">
          <a:xfrm flipH="1">
            <a:off x="3451225" y="3933825"/>
            <a:ext cx="1317625" cy="10985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4078" name="AutoShape 62"/>
          <p:cNvCxnSpPr>
            <a:cxnSpLocks noChangeShapeType="1"/>
            <a:stCxn id="214070" idx="2"/>
            <a:endCxn id="214072" idx="0"/>
          </p:cNvCxnSpPr>
          <p:nvPr/>
        </p:nvCxnSpPr>
        <p:spPr bwMode="auto">
          <a:xfrm>
            <a:off x="4768850" y="3933825"/>
            <a:ext cx="265113" cy="10985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079" name="AutoShape 63"/>
          <p:cNvSpPr>
            <a:spLocks noChangeArrowheads="1"/>
          </p:cNvSpPr>
          <p:nvPr/>
        </p:nvSpPr>
        <p:spPr bwMode="auto">
          <a:xfrm>
            <a:off x="3025630" y="1412874"/>
            <a:ext cx="1511300" cy="504825"/>
          </a:xfrm>
          <a:prstGeom prst="roundRect">
            <a:avLst>
              <a:gd name="adj" fmla="val 1666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“No” Treatment</a:t>
            </a:r>
          </a:p>
        </p:txBody>
      </p:sp>
      <p:cxnSp>
        <p:nvCxnSpPr>
          <p:cNvPr id="214080" name="AutoShape 64"/>
          <p:cNvCxnSpPr>
            <a:cxnSpLocks noChangeShapeType="1"/>
            <a:stCxn id="214079" idx="1"/>
            <a:endCxn id="214063" idx="0"/>
          </p:cNvCxnSpPr>
          <p:nvPr/>
        </p:nvCxnSpPr>
        <p:spPr bwMode="auto">
          <a:xfrm flipH="1">
            <a:off x="2054080" y="1665287"/>
            <a:ext cx="971550" cy="1512094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081" name="AutoShape 65"/>
          <p:cNvSpPr>
            <a:spLocks noChangeArrowheads="1"/>
          </p:cNvSpPr>
          <p:nvPr/>
        </p:nvSpPr>
        <p:spPr bwMode="auto">
          <a:xfrm>
            <a:off x="4284663" y="5516563"/>
            <a:ext cx="1223962" cy="93503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 sz="1200"/>
              <a:t/>
            </a:r>
            <a:br>
              <a:rPr lang="en-US" sz="1200"/>
            </a:br>
            <a:r>
              <a:rPr lang="en-US" sz="1200"/>
              <a:t>-Alkali-S-Cl-</a:t>
            </a:r>
            <a:br>
              <a:rPr lang="en-US" sz="1200"/>
            </a:br>
            <a:r>
              <a:rPr lang="en-US" sz="1200"/>
              <a:t> Concentrate</a:t>
            </a:r>
            <a:br>
              <a:rPr lang="en-US" sz="1200"/>
            </a:br>
            <a:r>
              <a:rPr lang="en-US" sz="1200"/>
              <a:t>-Usable as ?</a:t>
            </a:r>
            <a:br>
              <a:rPr lang="en-US" sz="1200"/>
            </a:br>
            <a:r>
              <a:rPr lang="en-US" sz="1200"/>
              <a:t>-HM</a:t>
            </a:r>
          </a:p>
          <a:p>
            <a:pPr algn="l"/>
            <a:endParaRPr lang="en-US" sz="1200"/>
          </a:p>
        </p:txBody>
      </p:sp>
      <p:cxnSp>
        <p:nvCxnSpPr>
          <p:cNvPr id="214083" name="AutoShape 67"/>
          <p:cNvCxnSpPr>
            <a:cxnSpLocks noChangeShapeType="1"/>
            <a:stCxn id="214090" idx="3"/>
            <a:endCxn id="214090" idx="3"/>
          </p:cNvCxnSpPr>
          <p:nvPr/>
        </p:nvCxnSpPr>
        <p:spPr bwMode="auto">
          <a:xfrm>
            <a:off x="6134100" y="5764213"/>
            <a:ext cx="0" cy="0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084" name="AutoShape 68"/>
          <p:cNvSpPr>
            <a:spLocks noChangeArrowheads="1"/>
          </p:cNvSpPr>
          <p:nvPr/>
        </p:nvSpPr>
        <p:spPr bwMode="auto">
          <a:xfrm>
            <a:off x="7596188" y="5084763"/>
            <a:ext cx="1152525" cy="431800"/>
          </a:xfrm>
          <a:prstGeom prst="roundRect">
            <a:avLst>
              <a:gd name="adj" fmla="val 16667"/>
            </a:avLst>
          </a:prstGeom>
          <a:solidFill>
            <a:srgbClr val="FFCC99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Byproducts</a:t>
            </a:r>
          </a:p>
        </p:txBody>
      </p:sp>
      <p:sp>
        <p:nvSpPr>
          <p:cNvPr id="214085" name="AutoShape 69"/>
          <p:cNvSpPr>
            <a:spLocks noChangeArrowheads="1"/>
          </p:cNvSpPr>
          <p:nvPr/>
        </p:nvSpPr>
        <p:spPr bwMode="auto">
          <a:xfrm>
            <a:off x="6227763" y="5084763"/>
            <a:ext cx="1079500" cy="407987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Products</a:t>
            </a:r>
          </a:p>
        </p:txBody>
      </p:sp>
      <p:sp>
        <p:nvSpPr>
          <p:cNvPr id="214088" name="AutoShape 72"/>
          <p:cNvSpPr>
            <a:spLocks noChangeArrowheads="1"/>
          </p:cNvSpPr>
          <p:nvPr/>
        </p:nvSpPr>
        <p:spPr bwMode="auto">
          <a:xfrm>
            <a:off x="4037013" y="4122738"/>
            <a:ext cx="1330325" cy="6477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 sz="1200"/>
              <a:t>- Fuller (&gt;60 Mio$)</a:t>
            </a:r>
            <a:br>
              <a:rPr lang="en-US" sz="1200"/>
            </a:br>
            <a:r>
              <a:rPr lang="en-US" sz="1200"/>
              <a:t>- Polysius</a:t>
            </a:r>
            <a:br>
              <a:rPr lang="en-US" sz="1200"/>
            </a:br>
            <a:r>
              <a:rPr lang="en-US" sz="1200"/>
              <a:t>-Tribovent (N/A)</a:t>
            </a:r>
          </a:p>
        </p:txBody>
      </p:sp>
      <p:cxnSp>
        <p:nvCxnSpPr>
          <p:cNvPr id="214089" name="AutoShape 73"/>
          <p:cNvCxnSpPr>
            <a:cxnSpLocks noChangeShapeType="1"/>
          </p:cNvCxnSpPr>
          <p:nvPr/>
        </p:nvCxnSpPr>
        <p:spPr bwMode="auto">
          <a:xfrm>
            <a:off x="7524750" y="4005263"/>
            <a:ext cx="741363" cy="106362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090" name="Oval 74"/>
          <p:cNvSpPr>
            <a:spLocks noChangeArrowheads="1"/>
          </p:cNvSpPr>
          <p:nvPr/>
        </p:nvSpPr>
        <p:spPr bwMode="auto">
          <a:xfrm>
            <a:off x="5592763" y="1989138"/>
            <a:ext cx="3695700" cy="4405312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4091" name="Text Box 75"/>
          <p:cNvSpPr txBox="1">
            <a:spLocks noChangeArrowheads="1"/>
          </p:cNvSpPr>
          <p:nvPr/>
        </p:nvSpPr>
        <p:spPr bwMode="auto">
          <a:xfrm>
            <a:off x="6665932" y="2636912"/>
            <a:ext cx="20314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58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Innovation Project</a:t>
            </a:r>
            <a:br>
              <a:rPr 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1600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ReduDust</a:t>
            </a:r>
            <a:r>
              <a:rPr lang="en-US" sz="16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en-US" sz="16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14092" name="AutoShape 76"/>
          <p:cNvCxnSpPr>
            <a:cxnSpLocks noChangeShapeType="1"/>
          </p:cNvCxnSpPr>
          <p:nvPr/>
        </p:nvCxnSpPr>
        <p:spPr bwMode="auto">
          <a:xfrm flipH="1">
            <a:off x="6804025" y="4005263"/>
            <a:ext cx="741363" cy="1063625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4093" name="Oval 77"/>
          <p:cNvSpPr>
            <a:spLocks noChangeArrowheads="1"/>
          </p:cNvSpPr>
          <p:nvPr/>
        </p:nvSpPr>
        <p:spPr bwMode="auto">
          <a:xfrm>
            <a:off x="179388" y="1700213"/>
            <a:ext cx="3132137" cy="3090862"/>
          </a:xfrm>
          <a:prstGeom prst="ellipse">
            <a:avLst/>
          </a:prstGeom>
          <a:noFill/>
          <a:ln w="28575">
            <a:solidFill>
              <a:srgbClr val="00B05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/>
          </a:p>
        </p:txBody>
      </p:sp>
      <p:sp>
        <p:nvSpPr>
          <p:cNvPr id="214094" name="Text Box 78"/>
          <p:cNvSpPr txBox="1">
            <a:spLocks noChangeArrowheads="1"/>
          </p:cNvSpPr>
          <p:nvPr/>
        </p:nvSpPr>
        <p:spPr bwMode="auto">
          <a:xfrm>
            <a:off x="689102" y="2011163"/>
            <a:ext cx="2183836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587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rgbClr val="00B050"/>
                </a:solidFill>
              </a:rPr>
              <a:t>Preferred solutions</a:t>
            </a:r>
          </a:p>
        </p:txBody>
      </p:sp>
      <p:sp>
        <p:nvSpPr>
          <p:cNvPr id="214082" name="AutoShape 66"/>
          <p:cNvSpPr>
            <a:spLocks noChangeArrowheads="1"/>
          </p:cNvSpPr>
          <p:nvPr/>
        </p:nvSpPr>
        <p:spPr bwMode="auto">
          <a:xfrm>
            <a:off x="6948488" y="4149725"/>
            <a:ext cx="1223962" cy="5508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 bIns="82800" anchor="ctr"/>
          <a:lstStyle/>
          <a:p>
            <a:pPr algn="l"/>
            <a:r>
              <a:rPr lang="en-US" sz="1200"/>
              <a:t>- Leaching</a:t>
            </a:r>
            <a:br>
              <a:rPr lang="en-US" sz="1200"/>
            </a:br>
            <a:r>
              <a:rPr lang="en-US" sz="1200"/>
              <a:t>-Chem. Treatment</a:t>
            </a:r>
            <a:br>
              <a:rPr lang="en-US" sz="1200"/>
            </a:br>
            <a:r>
              <a:rPr lang="en-US" sz="1200"/>
              <a:t>-Crystallizing</a:t>
            </a:r>
          </a:p>
        </p:txBody>
      </p:sp>
      <p:sp>
        <p:nvSpPr>
          <p:cNvPr id="214086" name="AutoShape 70"/>
          <p:cNvSpPr>
            <a:spLocks noChangeArrowheads="1"/>
          </p:cNvSpPr>
          <p:nvPr/>
        </p:nvSpPr>
        <p:spPr bwMode="auto">
          <a:xfrm>
            <a:off x="6300788" y="5589588"/>
            <a:ext cx="1223962" cy="731837"/>
          </a:xfrm>
          <a:prstGeom prst="roundRect">
            <a:avLst>
              <a:gd name="adj" fmla="val 16667"/>
            </a:avLst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 sz="1200"/>
              <a:t>-Raw Mat</a:t>
            </a:r>
            <a:br>
              <a:rPr lang="en-US" sz="1200"/>
            </a:br>
            <a:r>
              <a:rPr lang="en-US" sz="1200"/>
              <a:t>-MIC</a:t>
            </a:r>
            <a:br>
              <a:rPr lang="en-US" sz="1200"/>
            </a:br>
            <a:r>
              <a:rPr lang="en-US" sz="1200"/>
              <a:t>-Saleable salts </a:t>
            </a:r>
            <a:br>
              <a:rPr lang="en-US" sz="1200"/>
            </a:br>
            <a:r>
              <a:rPr lang="en-US" sz="1200"/>
              <a:t>(fertilizer, deicing)</a:t>
            </a:r>
          </a:p>
        </p:txBody>
      </p:sp>
      <p:sp>
        <p:nvSpPr>
          <p:cNvPr id="214087" name="AutoShape 71"/>
          <p:cNvSpPr>
            <a:spLocks noChangeArrowheads="1"/>
          </p:cNvSpPr>
          <p:nvPr/>
        </p:nvSpPr>
        <p:spPr bwMode="auto">
          <a:xfrm>
            <a:off x="7596188" y="5516563"/>
            <a:ext cx="1223962" cy="669925"/>
          </a:xfrm>
          <a:prstGeom prst="roundRect">
            <a:avLst>
              <a:gd name="adj" fmla="val 16667"/>
            </a:avLst>
          </a:prstGeom>
          <a:solidFill>
            <a:schemeClr val="bg1">
              <a:alpha val="89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317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en-US" sz="1200"/>
              <a:t>- Leachate</a:t>
            </a:r>
            <a:br>
              <a:rPr lang="en-US" sz="1200"/>
            </a:br>
            <a:r>
              <a:rPr lang="en-US" sz="1200"/>
              <a:t>- Brine (to sea or river)</a:t>
            </a:r>
            <a:br>
              <a:rPr lang="en-US" sz="1200"/>
            </a:br>
            <a:r>
              <a:rPr lang="en-US" sz="1200"/>
              <a:t>- HM</a:t>
            </a:r>
          </a:p>
        </p:txBody>
      </p:sp>
      <p:sp>
        <p:nvSpPr>
          <p:cNvPr id="214065" name="AutoShape 49"/>
          <p:cNvSpPr>
            <a:spLocks noChangeArrowheads="1"/>
          </p:cNvSpPr>
          <p:nvPr/>
        </p:nvSpPr>
        <p:spPr bwMode="auto">
          <a:xfrm>
            <a:off x="5152231" y="2342043"/>
            <a:ext cx="1512887" cy="504825"/>
          </a:xfrm>
          <a:prstGeom prst="roundRect">
            <a:avLst>
              <a:gd name="adj" fmla="val 16667"/>
            </a:avLst>
          </a:prstGeom>
          <a:solidFill>
            <a:schemeClr val="bg1">
              <a:alpha val="89999"/>
            </a:schemeClr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/>
              <a:t>Treatment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458694" y="4965553"/>
            <a:ext cx="46997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409626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 smtClean="0"/>
              <a:t>ReduDust</a:t>
            </a:r>
            <a:r>
              <a:rPr lang="en-US" noProof="0" dirty="0" smtClean="0"/>
              <a:t> process principle</a:t>
            </a:r>
            <a:endParaRPr lang="en-US" noProof="0" dirty="0"/>
          </a:p>
        </p:txBody>
      </p:sp>
      <p:sp>
        <p:nvSpPr>
          <p:cNvPr id="64" name="AutoShape 2"/>
          <p:cNvSpPr>
            <a:spLocks noChangeArrowheads="1"/>
          </p:cNvSpPr>
          <p:nvPr/>
        </p:nvSpPr>
        <p:spPr bwMode="auto">
          <a:xfrm>
            <a:off x="6213475" y="3255516"/>
            <a:ext cx="1062038" cy="360363"/>
          </a:xfrm>
          <a:prstGeom prst="flowChartPreparation">
            <a:avLst/>
          </a:prstGeom>
          <a:solidFill>
            <a:srgbClr val="FFFFFF"/>
          </a:solidFill>
          <a:ln w="25400">
            <a:solidFill>
              <a:srgbClr val="DFDFDF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H2O2</a:t>
            </a:r>
          </a:p>
        </p:txBody>
      </p:sp>
      <p:sp>
        <p:nvSpPr>
          <p:cNvPr id="65" name="AutoShape 3"/>
          <p:cNvSpPr>
            <a:spLocks noChangeArrowheads="1"/>
          </p:cNvSpPr>
          <p:nvPr/>
        </p:nvSpPr>
        <p:spPr bwMode="auto">
          <a:xfrm>
            <a:off x="6213475" y="3752404"/>
            <a:ext cx="1062038" cy="360362"/>
          </a:xfrm>
          <a:prstGeom prst="flowChartPreparation">
            <a:avLst/>
          </a:prstGeom>
          <a:solidFill>
            <a:srgbClr val="FFFFFF"/>
          </a:solidFill>
          <a:ln w="25400">
            <a:solidFill>
              <a:srgbClr val="DFDFDF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HCl</a:t>
            </a:r>
          </a:p>
        </p:txBody>
      </p:sp>
      <p:sp>
        <p:nvSpPr>
          <p:cNvPr id="66" name="AutoShape 4"/>
          <p:cNvSpPr>
            <a:spLocks noChangeArrowheads="1"/>
          </p:cNvSpPr>
          <p:nvPr/>
        </p:nvSpPr>
        <p:spPr bwMode="auto">
          <a:xfrm>
            <a:off x="6223000" y="2950716"/>
            <a:ext cx="1060450" cy="360363"/>
          </a:xfrm>
          <a:prstGeom prst="flowChartPreparation">
            <a:avLst/>
          </a:prstGeom>
          <a:solidFill>
            <a:srgbClr val="FFFFFF"/>
          </a:solidFill>
          <a:ln w="25400">
            <a:solidFill>
              <a:srgbClr val="DFDFDF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Na2S</a:t>
            </a:r>
          </a:p>
        </p:txBody>
      </p:sp>
      <p:sp>
        <p:nvSpPr>
          <p:cNvPr id="67" name="AutoShape 5"/>
          <p:cNvSpPr>
            <a:spLocks noChangeArrowheads="1"/>
          </p:cNvSpPr>
          <p:nvPr/>
        </p:nvSpPr>
        <p:spPr bwMode="auto">
          <a:xfrm>
            <a:off x="2027238" y="3077716"/>
            <a:ext cx="1062037" cy="360363"/>
          </a:xfrm>
          <a:prstGeom prst="flowChartPreparation">
            <a:avLst/>
          </a:prstGeom>
          <a:solidFill>
            <a:srgbClr val="FFFFFF"/>
          </a:solidFill>
          <a:ln w="635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water</a:t>
            </a:r>
          </a:p>
        </p:txBody>
      </p:sp>
      <p:sp>
        <p:nvSpPr>
          <p:cNvPr id="68" name="AutoShape 7"/>
          <p:cNvSpPr>
            <a:spLocks noChangeArrowheads="1"/>
          </p:cNvSpPr>
          <p:nvPr/>
        </p:nvSpPr>
        <p:spPr bwMode="auto">
          <a:xfrm>
            <a:off x="5640388" y="1233041"/>
            <a:ext cx="2168525" cy="762000"/>
          </a:xfrm>
          <a:prstGeom prst="chevron">
            <a:avLst>
              <a:gd name="adj" fmla="val 41146"/>
            </a:avLst>
          </a:prstGeom>
          <a:solidFill>
            <a:srgbClr val="FFFFFF"/>
          </a:solidFill>
          <a:ln w="28575">
            <a:solidFill>
              <a:srgbClr val="DFDFDF"/>
            </a:solidFill>
            <a:miter lim="800000"/>
            <a:headEnd/>
            <a:tailEnd/>
          </a:ln>
        </p:spPr>
        <p:txBody>
          <a:bodyPr anchor="ctr"/>
          <a:lstStyle/>
          <a:p>
            <a:pPr marL="96838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Chemical</a:t>
            </a:r>
          </a:p>
          <a:p>
            <a:pPr marL="96838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treatment</a:t>
            </a:r>
            <a:endParaRPr kumimoji="0" lang="en-US" sz="1400" b="1" i="0" u="none" strike="noStrike" kern="0" cap="none" spc="0" normalizeH="0" baseline="0" noProof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</a:endParaRPr>
          </a:p>
        </p:txBody>
      </p:sp>
      <p:sp>
        <p:nvSpPr>
          <p:cNvPr id="69" name="AutoShape 8"/>
          <p:cNvSpPr>
            <a:spLocks noChangeArrowheads="1"/>
          </p:cNvSpPr>
          <p:nvPr/>
        </p:nvSpPr>
        <p:spPr bwMode="auto">
          <a:xfrm>
            <a:off x="7650163" y="1233041"/>
            <a:ext cx="2163762" cy="762000"/>
          </a:xfrm>
          <a:prstGeom prst="chevron">
            <a:avLst>
              <a:gd name="adj" fmla="val 41056"/>
            </a:avLst>
          </a:prstGeom>
          <a:solidFill>
            <a:srgbClr val="FF0000"/>
          </a:solidFill>
          <a:ln w="2857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88913" marR="0" lvl="0" indent="-18891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Crystallization</a:t>
            </a:r>
          </a:p>
        </p:txBody>
      </p:sp>
      <p:sp>
        <p:nvSpPr>
          <p:cNvPr id="70" name="AutoShape 9"/>
          <p:cNvSpPr>
            <a:spLocks noChangeArrowheads="1"/>
          </p:cNvSpPr>
          <p:nvPr/>
        </p:nvSpPr>
        <p:spPr bwMode="auto">
          <a:xfrm>
            <a:off x="3632200" y="1233041"/>
            <a:ext cx="2168525" cy="762000"/>
          </a:xfrm>
          <a:prstGeom prst="chevron">
            <a:avLst>
              <a:gd name="adj" fmla="val 41146"/>
            </a:avLst>
          </a:prstGeom>
          <a:solidFill>
            <a:srgbClr val="EAEAEA"/>
          </a:solidFill>
          <a:ln w="28575">
            <a:solidFill>
              <a:srgbClr val="EAEAEA"/>
            </a:solidFill>
            <a:miter lim="800000"/>
            <a:headEnd/>
            <a:tailEnd/>
          </a:ln>
        </p:spPr>
        <p:txBody>
          <a:bodyPr anchor="ctr"/>
          <a:lstStyle/>
          <a:p>
            <a:pPr marL="96838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Filtration</a:t>
            </a:r>
            <a:endParaRPr kumimoji="0" lang="en-US" sz="1400" b="1" i="0" u="none" strike="noStrike" kern="0" cap="none" spc="0" normalizeH="0" baseline="0" noProof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</a:endParaRPr>
          </a:p>
        </p:txBody>
      </p:sp>
      <p:sp>
        <p:nvSpPr>
          <p:cNvPr id="71" name="AutoShape 10"/>
          <p:cNvSpPr>
            <a:spLocks noChangeArrowheads="1"/>
          </p:cNvSpPr>
          <p:nvPr/>
        </p:nvSpPr>
        <p:spPr bwMode="auto">
          <a:xfrm>
            <a:off x="1622425" y="1233041"/>
            <a:ext cx="2166938" cy="762000"/>
          </a:xfrm>
          <a:prstGeom prst="chevron">
            <a:avLst>
              <a:gd name="adj" fmla="val 41116"/>
            </a:avLst>
          </a:prstGeom>
          <a:solidFill>
            <a:srgbClr val="FFFFFF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188913" marR="0" lvl="0" indent="-188913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Mixing</a:t>
            </a:r>
          </a:p>
        </p:txBody>
      </p:sp>
      <p:sp>
        <p:nvSpPr>
          <p:cNvPr id="72" name="AutoShape 11"/>
          <p:cNvSpPr>
            <a:spLocks noChangeArrowheads="1"/>
          </p:cNvSpPr>
          <p:nvPr/>
        </p:nvSpPr>
        <p:spPr bwMode="auto">
          <a:xfrm>
            <a:off x="2800350" y="3077716"/>
            <a:ext cx="1062038" cy="360363"/>
          </a:xfrm>
          <a:prstGeom prst="flowChartPreparation">
            <a:avLst/>
          </a:prstGeom>
          <a:solidFill>
            <a:srgbClr val="FFFFFF"/>
          </a:solidFill>
          <a:ln w="635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bypass dust</a:t>
            </a:r>
          </a:p>
        </p:txBody>
      </p:sp>
      <p:sp>
        <p:nvSpPr>
          <p:cNvPr id="73" name="AutoShape 12"/>
          <p:cNvSpPr>
            <a:spLocks noChangeArrowheads="1"/>
          </p:cNvSpPr>
          <p:nvPr/>
        </p:nvSpPr>
        <p:spPr bwMode="auto">
          <a:xfrm>
            <a:off x="4025900" y="3798441"/>
            <a:ext cx="1062038" cy="360363"/>
          </a:xfrm>
          <a:prstGeom prst="flowChartPreparation">
            <a:avLst/>
          </a:prstGeom>
          <a:solidFill>
            <a:srgbClr val="DDDDDD"/>
          </a:solidFill>
          <a:ln w="6350">
            <a:solidFill>
              <a:srgbClr val="DFDFDF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filter cake</a:t>
            </a:r>
          </a:p>
        </p:txBody>
      </p:sp>
      <p:sp>
        <p:nvSpPr>
          <p:cNvPr id="74" name="AutoShape 13"/>
          <p:cNvSpPr>
            <a:spLocks noChangeArrowheads="1"/>
          </p:cNvSpPr>
          <p:nvPr/>
        </p:nvSpPr>
        <p:spPr bwMode="auto">
          <a:xfrm>
            <a:off x="4025900" y="2358579"/>
            <a:ext cx="1062038" cy="360362"/>
          </a:xfrm>
          <a:prstGeom prst="flowChartPreparation">
            <a:avLst/>
          </a:prstGeom>
          <a:solidFill>
            <a:srgbClr val="DDDDDD"/>
          </a:solidFill>
          <a:ln w="6350">
            <a:solidFill>
              <a:srgbClr val="DFDFDF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brine</a:t>
            </a:r>
          </a:p>
        </p:txBody>
      </p:sp>
      <p:cxnSp>
        <p:nvCxnSpPr>
          <p:cNvPr id="75" name="AutoShape 14"/>
          <p:cNvCxnSpPr>
            <a:cxnSpLocks noChangeShapeType="1"/>
            <a:stCxn id="72" idx="3"/>
            <a:endCxn id="73" idx="0"/>
          </p:cNvCxnSpPr>
          <p:nvPr/>
        </p:nvCxnSpPr>
        <p:spPr bwMode="auto">
          <a:xfrm>
            <a:off x="3862388" y="3258691"/>
            <a:ext cx="695325" cy="539750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6" name="AutoShape 15"/>
          <p:cNvCxnSpPr>
            <a:cxnSpLocks noChangeShapeType="1"/>
            <a:stCxn id="72" idx="3"/>
            <a:endCxn id="74" idx="2"/>
          </p:cNvCxnSpPr>
          <p:nvPr/>
        </p:nvCxnSpPr>
        <p:spPr bwMode="auto">
          <a:xfrm flipV="1">
            <a:off x="3862388" y="2718941"/>
            <a:ext cx="695325" cy="539750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7" name="Text Box 17"/>
          <p:cNvSpPr txBox="1">
            <a:spLocks noChangeArrowheads="1"/>
          </p:cNvSpPr>
          <p:nvPr/>
        </p:nvSpPr>
        <p:spPr bwMode="auto">
          <a:xfrm>
            <a:off x="128588" y="4595366"/>
            <a:ext cx="9461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2.	Products</a:t>
            </a:r>
          </a:p>
        </p:txBody>
      </p:sp>
      <p:sp>
        <p:nvSpPr>
          <p:cNvPr id="78" name="Line 18"/>
          <p:cNvSpPr>
            <a:spLocks noChangeShapeType="1"/>
          </p:cNvSpPr>
          <p:nvPr/>
        </p:nvSpPr>
        <p:spPr bwMode="auto">
          <a:xfrm>
            <a:off x="1279525" y="2403029"/>
            <a:ext cx="0" cy="1881187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9" name="Line 19"/>
          <p:cNvSpPr>
            <a:spLocks noChangeShapeType="1"/>
          </p:cNvSpPr>
          <p:nvPr/>
        </p:nvSpPr>
        <p:spPr bwMode="auto">
          <a:xfrm>
            <a:off x="1262063" y="4563616"/>
            <a:ext cx="17462" cy="1530350"/>
          </a:xfrm>
          <a:prstGeom prst="line">
            <a:avLst/>
          </a:prstGeom>
          <a:noFill/>
          <a:ln w="5715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0" name="AutoShape 20"/>
          <p:cNvSpPr>
            <a:spLocks noChangeArrowheads="1"/>
          </p:cNvSpPr>
          <p:nvPr/>
        </p:nvSpPr>
        <p:spPr bwMode="auto">
          <a:xfrm>
            <a:off x="2768600" y="4877941"/>
            <a:ext cx="1123950" cy="381000"/>
          </a:xfrm>
          <a:prstGeom prst="flowChartPreparation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filter cake</a:t>
            </a:r>
          </a:p>
        </p:txBody>
      </p:sp>
      <p:sp>
        <p:nvSpPr>
          <p:cNvPr id="81" name="Text Box 21"/>
          <p:cNvSpPr txBox="1">
            <a:spLocks noChangeArrowheads="1"/>
          </p:cNvSpPr>
          <p:nvPr/>
        </p:nvSpPr>
        <p:spPr bwMode="auto">
          <a:xfrm>
            <a:off x="2641600" y="5481191"/>
            <a:ext cx="1366838" cy="482600"/>
          </a:xfrm>
          <a:prstGeom prst="rect">
            <a:avLst/>
          </a:prstGeom>
          <a:solidFill>
            <a:srgbClr val="DDDDDD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Cement grinding</a:t>
            </a:r>
          </a:p>
        </p:txBody>
      </p:sp>
      <p:cxnSp>
        <p:nvCxnSpPr>
          <p:cNvPr id="82" name="AutoShape 22"/>
          <p:cNvCxnSpPr>
            <a:cxnSpLocks noChangeShapeType="1"/>
            <a:stCxn id="80" idx="2"/>
            <a:endCxn id="81" idx="0"/>
          </p:cNvCxnSpPr>
          <p:nvPr/>
        </p:nvCxnSpPr>
        <p:spPr bwMode="auto">
          <a:xfrm flipH="1">
            <a:off x="3325813" y="5258941"/>
            <a:ext cx="4762" cy="209550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3" name="AutoShape 23"/>
          <p:cNvSpPr>
            <a:spLocks noChangeArrowheads="1"/>
          </p:cNvSpPr>
          <p:nvPr/>
        </p:nvSpPr>
        <p:spPr bwMode="auto">
          <a:xfrm flipV="1">
            <a:off x="1892300" y="4517579"/>
            <a:ext cx="2835275" cy="198437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DE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4" name="AutoShape 24"/>
          <p:cNvSpPr>
            <a:spLocks noChangeArrowheads="1"/>
          </p:cNvSpPr>
          <p:nvPr/>
        </p:nvSpPr>
        <p:spPr bwMode="auto">
          <a:xfrm>
            <a:off x="6223000" y="2661791"/>
            <a:ext cx="1060450" cy="360363"/>
          </a:xfrm>
          <a:prstGeom prst="flowChartPreparation">
            <a:avLst/>
          </a:prstGeom>
          <a:solidFill>
            <a:srgbClr val="FFFFFF"/>
          </a:solidFill>
          <a:ln w="25400">
            <a:solidFill>
              <a:srgbClr val="DFDFDF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CO2</a:t>
            </a:r>
          </a:p>
        </p:txBody>
      </p:sp>
      <p:sp>
        <p:nvSpPr>
          <p:cNvPr id="85" name="AutoShape 25"/>
          <p:cNvSpPr>
            <a:spLocks noChangeArrowheads="1"/>
          </p:cNvSpPr>
          <p:nvPr/>
        </p:nvSpPr>
        <p:spPr bwMode="auto">
          <a:xfrm>
            <a:off x="6223000" y="2374454"/>
            <a:ext cx="1060450" cy="360362"/>
          </a:xfrm>
          <a:prstGeom prst="flowChartPreparation">
            <a:avLst/>
          </a:prstGeom>
          <a:solidFill>
            <a:srgbClr val="DDDDDD"/>
          </a:solidFill>
          <a:ln w="6350">
            <a:solidFill>
              <a:srgbClr val="DFDFDF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brine</a:t>
            </a:r>
          </a:p>
        </p:txBody>
      </p:sp>
      <p:cxnSp>
        <p:nvCxnSpPr>
          <p:cNvPr id="86" name="AutoShape 26"/>
          <p:cNvCxnSpPr>
            <a:cxnSpLocks noChangeShapeType="1"/>
            <a:stCxn id="74" idx="0"/>
            <a:endCxn id="85" idx="0"/>
          </p:cNvCxnSpPr>
          <p:nvPr/>
        </p:nvCxnSpPr>
        <p:spPr bwMode="auto">
          <a:xfrm rot="5400000" flipV="1">
            <a:off x="5647531" y="1268761"/>
            <a:ext cx="15875" cy="2195512"/>
          </a:xfrm>
          <a:prstGeom prst="bentConnector3">
            <a:avLst>
              <a:gd name="adj1" fmla="val -1440000"/>
            </a:avLst>
          </a:prstGeom>
          <a:noFill/>
          <a:ln w="6350">
            <a:solidFill>
              <a:srgbClr val="FF0000"/>
            </a:solidFill>
            <a:prstDash val="dash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7" name="AutoShape 27"/>
          <p:cNvSpPr>
            <a:spLocks noChangeArrowheads="1"/>
          </p:cNvSpPr>
          <p:nvPr/>
        </p:nvSpPr>
        <p:spPr bwMode="auto">
          <a:xfrm>
            <a:off x="4938713" y="4887466"/>
            <a:ext cx="1123950" cy="381000"/>
          </a:xfrm>
          <a:prstGeom prst="flowChartPreparation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limestone</a:t>
            </a:r>
          </a:p>
        </p:txBody>
      </p:sp>
      <p:cxnSp>
        <p:nvCxnSpPr>
          <p:cNvPr id="88" name="AutoShape 28"/>
          <p:cNvCxnSpPr>
            <a:cxnSpLocks noChangeShapeType="1"/>
            <a:endCxn id="89" idx="0"/>
          </p:cNvCxnSpPr>
          <p:nvPr/>
        </p:nvCxnSpPr>
        <p:spPr bwMode="auto">
          <a:xfrm>
            <a:off x="5493544" y="5258941"/>
            <a:ext cx="0" cy="204788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9" name="Text Box 29"/>
          <p:cNvSpPr txBox="1">
            <a:spLocks noChangeArrowheads="1"/>
          </p:cNvSpPr>
          <p:nvPr/>
        </p:nvSpPr>
        <p:spPr bwMode="auto">
          <a:xfrm>
            <a:off x="4908550" y="5463729"/>
            <a:ext cx="1169988" cy="482600"/>
          </a:xfrm>
          <a:prstGeom prst="rect">
            <a:avLst/>
          </a:prstGeom>
          <a:solidFill>
            <a:srgbClr val="DDDDDD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ReduDust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 plant</a:t>
            </a:r>
          </a:p>
        </p:txBody>
      </p:sp>
      <p:sp>
        <p:nvSpPr>
          <p:cNvPr id="90" name="AutoShape 30"/>
          <p:cNvSpPr>
            <a:spLocks noChangeArrowheads="1"/>
          </p:cNvSpPr>
          <p:nvPr/>
        </p:nvSpPr>
        <p:spPr bwMode="auto">
          <a:xfrm>
            <a:off x="6197600" y="4887466"/>
            <a:ext cx="1123950" cy="381000"/>
          </a:xfrm>
          <a:prstGeom prst="flowChartPreparation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HM sludge</a:t>
            </a:r>
          </a:p>
        </p:txBody>
      </p:sp>
      <p:cxnSp>
        <p:nvCxnSpPr>
          <p:cNvPr id="91" name="AutoShape 31"/>
          <p:cNvCxnSpPr>
            <a:cxnSpLocks noChangeShapeType="1"/>
            <a:stCxn id="90" idx="2"/>
            <a:endCxn id="92" idx="0"/>
          </p:cNvCxnSpPr>
          <p:nvPr/>
        </p:nvCxnSpPr>
        <p:spPr bwMode="auto">
          <a:xfrm>
            <a:off x="6759575" y="5268466"/>
            <a:ext cx="0" cy="195263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2" name="Text Box 32"/>
          <p:cNvSpPr txBox="1">
            <a:spLocks noChangeArrowheads="1"/>
          </p:cNvSpPr>
          <p:nvPr/>
        </p:nvSpPr>
        <p:spPr bwMode="auto">
          <a:xfrm>
            <a:off x="6145212" y="5463729"/>
            <a:ext cx="1228725" cy="463846"/>
          </a:xfrm>
          <a:prstGeom prst="rect">
            <a:avLst/>
          </a:prstGeom>
          <a:solidFill>
            <a:srgbClr val="DDDDDD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lvl="0" algn="ctr" eaLnBrk="0" fontAlgn="base" hangingPunct="0">
              <a:spcBef>
                <a:spcPct val="50000"/>
              </a:spcBef>
              <a:buClr>
                <a:srgbClr val="FF0000"/>
              </a:buClr>
              <a:buSzPct val="90000"/>
              <a:defRPr/>
            </a:pPr>
            <a:r>
              <a:rPr lang="en-US" sz="1200" b="1" kern="0" dirty="0" err="1">
                <a:solidFill>
                  <a:srgbClr val="000000"/>
                </a:solidFill>
              </a:rPr>
              <a:t>ReduDust</a:t>
            </a:r>
            <a:r>
              <a:rPr lang="en-US" sz="1200" b="1" kern="0" dirty="0">
                <a:solidFill>
                  <a:srgbClr val="000000"/>
                </a:solidFill>
              </a:rPr>
              <a:t> plant</a:t>
            </a:r>
          </a:p>
        </p:txBody>
      </p:sp>
      <p:sp>
        <p:nvSpPr>
          <p:cNvPr id="93" name="AutoShape 33"/>
          <p:cNvSpPr>
            <a:spLocks noChangeArrowheads="1"/>
          </p:cNvSpPr>
          <p:nvPr/>
        </p:nvSpPr>
        <p:spPr bwMode="auto">
          <a:xfrm>
            <a:off x="8212138" y="3168204"/>
            <a:ext cx="1062037" cy="360362"/>
          </a:xfrm>
          <a:prstGeom prst="flowChartPreparation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treated brine</a:t>
            </a:r>
          </a:p>
        </p:txBody>
      </p:sp>
      <p:sp>
        <p:nvSpPr>
          <p:cNvPr id="94" name="Text Box 34"/>
          <p:cNvSpPr txBox="1">
            <a:spLocks noChangeArrowheads="1"/>
          </p:cNvSpPr>
          <p:nvPr/>
        </p:nvSpPr>
        <p:spPr bwMode="auto">
          <a:xfrm>
            <a:off x="4908550" y="2761804"/>
            <a:ext cx="1195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Pre-treatment</a:t>
            </a:r>
          </a:p>
        </p:txBody>
      </p:sp>
      <p:sp>
        <p:nvSpPr>
          <p:cNvPr id="95" name="Text Box 35"/>
          <p:cNvSpPr txBox="1">
            <a:spLocks noChangeArrowheads="1"/>
          </p:cNvSpPr>
          <p:nvPr/>
        </p:nvSpPr>
        <p:spPr bwMode="auto">
          <a:xfrm>
            <a:off x="4908550" y="3058666"/>
            <a:ext cx="1195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HM precipitation</a:t>
            </a:r>
          </a:p>
        </p:txBody>
      </p:sp>
      <p:sp>
        <p:nvSpPr>
          <p:cNvPr id="96" name="Text Box 36"/>
          <p:cNvSpPr txBox="1">
            <a:spLocks noChangeArrowheads="1"/>
          </p:cNvSpPr>
          <p:nvPr/>
        </p:nvSpPr>
        <p:spPr bwMode="auto">
          <a:xfrm>
            <a:off x="4908550" y="3346004"/>
            <a:ext cx="1195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Oxidation</a:t>
            </a:r>
          </a:p>
        </p:txBody>
      </p:sp>
      <p:sp>
        <p:nvSpPr>
          <p:cNvPr id="97" name="Line 37"/>
          <p:cNvSpPr>
            <a:spLocks noChangeShapeType="1"/>
          </p:cNvSpPr>
          <p:nvPr/>
        </p:nvSpPr>
        <p:spPr bwMode="auto">
          <a:xfrm>
            <a:off x="6167438" y="2717354"/>
            <a:ext cx="0" cy="944562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98" name="AutoShape 38"/>
          <p:cNvCxnSpPr>
            <a:cxnSpLocks noChangeShapeType="1"/>
            <a:stCxn id="85" idx="3"/>
            <a:endCxn id="93" idx="1"/>
          </p:cNvCxnSpPr>
          <p:nvPr/>
        </p:nvCxnSpPr>
        <p:spPr bwMode="auto">
          <a:xfrm>
            <a:off x="7283450" y="2555429"/>
            <a:ext cx="928688" cy="793750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9" name="AutoShape 39"/>
          <p:cNvCxnSpPr>
            <a:cxnSpLocks noChangeShapeType="1"/>
            <a:stCxn id="84" idx="3"/>
            <a:endCxn id="93" idx="1"/>
          </p:cNvCxnSpPr>
          <p:nvPr/>
        </p:nvCxnSpPr>
        <p:spPr bwMode="auto">
          <a:xfrm>
            <a:off x="7296150" y="2842766"/>
            <a:ext cx="915988" cy="506413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0" name="AutoShape 40"/>
          <p:cNvCxnSpPr>
            <a:cxnSpLocks noChangeShapeType="1"/>
            <a:stCxn id="66" idx="3"/>
            <a:endCxn id="93" idx="1"/>
          </p:cNvCxnSpPr>
          <p:nvPr/>
        </p:nvCxnSpPr>
        <p:spPr bwMode="auto">
          <a:xfrm>
            <a:off x="7296150" y="3131691"/>
            <a:ext cx="915988" cy="217488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1" name="AutoShape 41"/>
          <p:cNvCxnSpPr>
            <a:cxnSpLocks noChangeShapeType="1"/>
            <a:stCxn id="64" idx="3"/>
            <a:endCxn id="93" idx="1"/>
          </p:cNvCxnSpPr>
          <p:nvPr/>
        </p:nvCxnSpPr>
        <p:spPr bwMode="auto">
          <a:xfrm flipV="1">
            <a:off x="7288213" y="3349179"/>
            <a:ext cx="923925" cy="87312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" name="AutoShape 42"/>
          <p:cNvCxnSpPr>
            <a:cxnSpLocks noChangeShapeType="1"/>
            <a:stCxn id="65" idx="3"/>
            <a:endCxn id="93" idx="1"/>
          </p:cNvCxnSpPr>
          <p:nvPr/>
        </p:nvCxnSpPr>
        <p:spPr bwMode="auto">
          <a:xfrm flipV="1">
            <a:off x="7288213" y="3349179"/>
            <a:ext cx="923925" cy="584200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3" name="AutoShape 43"/>
          <p:cNvSpPr>
            <a:spLocks noChangeArrowheads="1"/>
          </p:cNvSpPr>
          <p:nvPr/>
        </p:nvSpPr>
        <p:spPr bwMode="auto">
          <a:xfrm flipV="1">
            <a:off x="5268913" y="4517579"/>
            <a:ext cx="1709737" cy="198437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DE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4" name="Text Box 44"/>
          <p:cNvSpPr txBox="1">
            <a:spLocks noChangeArrowheads="1"/>
          </p:cNvSpPr>
          <p:nvPr/>
        </p:nvSpPr>
        <p:spPr bwMode="auto">
          <a:xfrm>
            <a:off x="4927600" y="3842891"/>
            <a:ext cx="1195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Neutralization</a:t>
            </a:r>
          </a:p>
        </p:txBody>
      </p:sp>
      <p:sp>
        <p:nvSpPr>
          <p:cNvPr id="105" name="Line 45"/>
          <p:cNvSpPr>
            <a:spLocks noChangeShapeType="1"/>
          </p:cNvSpPr>
          <p:nvPr/>
        </p:nvSpPr>
        <p:spPr bwMode="auto">
          <a:xfrm>
            <a:off x="6167438" y="3752404"/>
            <a:ext cx="0" cy="35877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6" name="AutoShape 46"/>
          <p:cNvSpPr>
            <a:spLocks noChangeArrowheads="1"/>
          </p:cNvSpPr>
          <p:nvPr/>
        </p:nvSpPr>
        <p:spPr bwMode="auto">
          <a:xfrm flipV="1">
            <a:off x="7904163" y="4517579"/>
            <a:ext cx="1709737" cy="198437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DE" sz="10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7" name="AutoShape 47"/>
          <p:cNvSpPr>
            <a:spLocks noChangeArrowheads="1"/>
          </p:cNvSpPr>
          <p:nvPr/>
        </p:nvSpPr>
        <p:spPr bwMode="auto">
          <a:xfrm>
            <a:off x="7564438" y="4879529"/>
            <a:ext cx="1149350" cy="390525"/>
          </a:xfrm>
          <a:prstGeom prst="flowChartPreparation">
            <a:avLst/>
          </a:prstGeom>
          <a:solidFill>
            <a:srgbClr val="FF0000"/>
          </a:solidFill>
          <a:ln w="6350">
            <a:solidFill>
              <a:srgbClr val="FF0000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KCl salt</a:t>
            </a:r>
          </a:p>
        </p:txBody>
      </p:sp>
      <p:cxnSp>
        <p:nvCxnSpPr>
          <p:cNvPr id="108" name="AutoShape 48"/>
          <p:cNvCxnSpPr>
            <a:cxnSpLocks noChangeShapeType="1"/>
            <a:stCxn id="107" idx="2"/>
            <a:endCxn id="109" idx="0"/>
          </p:cNvCxnSpPr>
          <p:nvPr/>
        </p:nvCxnSpPr>
        <p:spPr bwMode="auto">
          <a:xfrm>
            <a:off x="8139113" y="5270054"/>
            <a:ext cx="620712" cy="182562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9" name="Text Box 49"/>
          <p:cNvSpPr txBox="1">
            <a:spLocks noChangeArrowheads="1"/>
          </p:cNvSpPr>
          <p:nvPr/>
        </p:nvSpPr>
        <p:spPr bwMode="auto">
          <a:xfrm>
            <a:off x="8174038" y="5465316"/>
            <a:ext cx="1169987" cy="482600"/>
          </a:xfrm>
          <a:prstGeom prst="rect">
            <a:avLst/>
          </a:prstGeom>
          <a:solidFill>
            <a:srgbClr val="DDDDDD"/>
          </a:solidFill>
          <a:ln w="2540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Salt applications</a:t>
            </a:r>
          </a:p>
        </p:txBody>
      </p:sp>
      <p:sp>
        <p:nvSpPr>
          <p:cNvPr id="110" name="AutoShape 50"/>
          <p:cNvSpPr>
            <a:spLocks noChangeArrowheads="1"/>
          </p:cNvSpPr>
          <p:nvPr/>
        </p:nvSpPr>
        <p:spPr bwMode="auto">
          <a:xfrm>
            <a:off x="8761413" y="4877941"/>
            <a:ext cx="1122362" cy="381000"/>
          </a:xfrm>
          <a:prstGeom prst="flowChartPreparation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/>
          <a:p>
            <a:pPr marL="285750" marR="0" lvl="0" indent="-28575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fractions</a:t>
            </a:r>
          </a:p>
        </p:txBody>
      </p:sp>
      <p:cxnSp>
        <p:nvCxnSpPr>
          <p:cNvPr id="111" name="AutoShape 51"/>
          <p:cNvCxnSpPr>
            <a:cxnSpLocks noChangeShapeType="1"/>
            <a:stCxn id="110" idx="2"/>
            <a:endCxn id="109" idx="0"/>
          </p:cNvCxnSpPr>
          <p:nvPr/>
        </p:nvCxnSpPr>
        <p:spPr bwMode="auto">
          <a:xfrm flipH="1">
            <a:off x="8759825" y="5258941"/>
            <a:ext cx="563563" cy="193675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2" name="Text Box 52"/>
          <p:cNvSpPr txBox="1">
            <a:spLocks noChangeArrowheads="1"/>
          </p:cNvSpPr>
          <p:nvPr/>
        </p:nvSpPr>
        <p:spPr bwMode="auto">
          <a:xfrm>
            <a:off x="1217613" y="3088829"/>
            <a:ext cx="6731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Rapid mixing</a:t>
            </a:r>
          </a:p>
        </p:txBody>
      </p:sp>
      <p:sp>
        <p:nvSpPr>
          <p:cNvPr id="113" name="Line 53"/>
          <p:cNvSpPr>
            <a:spLocks noChangeShapeType="1"/>
          </p:cNvSpPr>
          <p:nvPr/>
        </p:nvSpPr>
        <p:spPr bwMode="auto">
          <a:xfrm>
            <a:off x="1979613" y="2987229"/>
            <a:ext cx="3175" cy="53975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Text Box 54"/>
          <p:cNvSpPr txBox="1">
            <a:spLocks noChangeArrowheads="1"/>
          </p:cNvSpPr>
          <p:nvPr/>
        </p:nvSpPr>
        <p:spPr bwMode="auto">
          <a:xfrm>
            <a:off x="3217863" y="2449066"/>
            <a:ext cx="6556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Filtering</a:t>
            </a:r>
          </a:p>
        </p:txBody>
      </p:sp>
      <p:sp>
        <p:nvSpPr>
          <p:cNvPr id="115" name="Line 55"/>
          <p:cNvSpPr>
            <a:spLocks noChangeShapeType="1"/>
          </p:cNvSpPr>
          <p:nvPr/>
        </p:nvSpPr>
        <p:spPr bwMode="auto">
          <a:xfrm>
            <a:off x="3962400" y="2358579"/>
            <a:ext cx="0" cy="35877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6" name="Text Box 56"/>
          <p:cNvSpPr txBox="1">
            <a:spLocks noChangeArrowheads="1"/>
          </p:cNvSpPr>
          <p:nvPr/>
        </p:nvSpPr>
        <p:spPr bwMode="auto">
          <a:xfrm>
            <a:off x="3217863" y="3890516"/>
            <a:ext cx="6556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Filtering</a:t>
            </a:r>
          </a:p>
        </p:txBody>
      </p:sp>
      <p:sp>
        <p:nvSpPr>
          <p:cNvPr id="117" name="Line 57"/>
          <p:cNvSpPr>
            <a:spLocks noChangeShapeType="1"/>
          </p:cNvSpPr>
          <p:nvPr/>
        </p:nvSpPr>
        <p:spPr bwMode="auto">
          <a:xfrm>
            <a:off x="3962400" y="3800029"/>
            <a:ext cx="0" cy="35877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8" name="Text Box 58"/>
          <p:cNvSpPr txBox="1">
            <a:spLocks noChangeArrowheads="1"/>
          </p:cNvSpPr>
          <p:nvPr/>
        </p:nvSpPr>
        <p:spPr bwMode="auto">
          <a:xfrm>
            <a:off x="7854950" y="2763391"/>
            <a:ext cx="7905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Evaporation</a:t>
            </a:r>
          </a:p>
        </p:txBody>
      </p:sp>
      <p:sp>
        <p:nvSpPr>
          <p:cNvPr id="119" name="Line 59"/>
          <p:cNvSpPr>
            <a:spLocks noChangeShapeType="1"/>
          </p:cNvSpPr>
          <p:nvPr/>
        </p:nvSpPr>
        <p:spPr bwMode="auto">
          <a:xfrm>
            <a:off x="8734425" y="2672904"/>
            <a:ext cx="0" cy="358775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Text Box 60"/>
          <p:cNvSpPr txBox="1">
            <a:spLocks noChangeArrowheads="1"/>
          </p:cNvSpPr>
          <p:nvPr/>
        </p:nvSpPr>
        <p:spPr bwMode="auto">
          <a:xfrm>
            <a:off x="7788275" y="3707954"/>
            <a:ext cx="8540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Cooling crystallization</a:t>
            </a:r>
          </a:p>
        </p:txBody>
      </p:sp>
      <p:sp>
        <p:nvSpPr>
          <p:cNvPr id="121" name="Line 61"/>
          <p:cNvSpPr>
            <a:spLocks noChangeShapeType="1"/>
          </p:cNvSpPr>
          <p:nvPr/>
        </p:nvSpPr>
        <p:spPr bwMode="auto">
          <a:xfrm>
            <a:off x="8731250" y="3617466"/>
            <a:ext cx="3175" cy="539750"/>
          </a:xfrm>
          <a:prstGeom prst="line">
            <a:avLst/>
          </a:prstGeom>
          <a:noFill/>
          <a:ln w="28575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3" name="Text Box 16"/>
          <p:cNvSpPr txBox="1">
            <a:spLocks noChangeArrowheads="1"/>
          </p:cNvSpPr>
          <p:nvPr/>
        </p:nvSpPr>
        <p:spPr bwMode="auto">
          <a:xfrm>
            <a:off x="0" y="2493516"/>
            <a:ext cx="1108075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77800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>
                <a:tab pos="177800" algn="l"/>
              </a:tabLst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</a:rPr>
              <a:t>1.	Process</a:t>
            </a:r>
          </a:p>
        </p:txBody>
      </p:sp>
      <p:cxnSp>
        <p:nvCxnSpPr>
          <p:cNvPr id="131" name="AutoShape 28"/>
          <p:cNvCxnSpPr>
            <a:cxnSpLocks noChangeShapeType="1"/>
          </p:cNvCxnSpPr>
          <p:nvPr/>
        </p:nvCxnSpPr>
        <p:spPr bwMode="auto">
          <a:xfrm>
            <a:off x="5506244" y="5947916"/>
            <a:ext cx="0" cy="204788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2" name="AutoShape 28"/>
          <p:cNvCxnSpPr>
            <a:cxnSpLocks noChangeShapeType="1"/>
          </p:cNvCxnSpPr>
          <p:nvPr/>
        </p:nvCxnSpPr>
        <p:spPr bwMode="auto">
          <a:xfrm flipH="1">
            <a:off x="6759574" y="5927575"/>
            <a:ext cx="1" cy="225130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3" name="AutoShape 28"/>
          <p:cNvCxnSpPr>
            <a:cxnSpLocks noChangeShapeType="1"/>
          </p:cNvCxnSpPr>
          <p:nvPr/>
        </p:nvCxnSpPr>
        <p:spPr bwMode="auto">
          <a:xfrm flipH="1" flipV="1">
            <a:off x="1685332" y="6152704"/>
            <a:ext cx="5084636" cy="2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1" name="AutoShape 28"/>
          <p:cNvCxnSpPr>
            <a:cxnSpLocks noChangeShapeType="1"/>
          </p:cNvCxnSpPr>
          <p:nvPr/>
        </p:nvCxnSpPr>
        <p:spPr bwMode="auto">
          <a:xfrm flipV="1">
            <a:off x="1685332" y="3438079"/>
            <a:ext cx="0" cy="2714627"/>
          </a:xfrm>
          <a:prstGeom prst="straightConnector1">
            <a:avLst/>
          </a:prstGeom>
          <a:noFill/>
          <a:ln w="12700">
            <a:solidFill>
              <a:srgbClr val="80808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9933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z="2800" dirty="0"/>
              <a:t>Target Chlorine generation balance with </a:t>
            </a:r>
            <a:r>
              <a:rPr lang="en-US" altLang="de-DE" sz="2800" dirty="0" err="1"/>
              <a:t>ReduDust</a:t>
            </a:r>
            <a:r>
              <a:rPr lang="en-US" altLang="de-DE" sz="2800" dirty="0"/>
              <a:t>:</a:t>
            </a:r>
            <a:br>
              <a:rPr lang="en-US" altLang="de-DE" sz="2800" dirty="0"/>
            </a:br>
            <a:r>
              <a:rPr lang="en-US" altLang="de-DE" sz="1800" dirty="0"/>
              <a:t>A very simple balance with a plant capacity of 1.1 </a:t>
            </a:r>
            <a:r>
              <a:rPr lang="en-US" altLang="de-DE" sz="1800" dirty="0" err="1"/>
              <a:t>mio</a:t>
            </a:r>
            <a:r>
              <a:rPr lang="en-US" altLang="de-DE" sz="1800" dirty="0"/>
              <a:t> </a:t>
            </a:r>
            <a:r>
              <a:rPr lang="en-US" altLang="de-DE" sz="1800" dirty="0" smtClean="0"/>
              <a:t>t cli/a in </a:t>
            </a:r>
            <a:r>
              <a:rPr lang="en-US" altLang="de-DE" sz="1800" dirty="0" err="1" smtClean="0"/>
              <a:t>Rohoznik</a:t>
            </a:r>
            <a:endParaRPr lang="en-US" sz="1800" dirty="0"/>
          </a:p>
        </p:txBody>
      </p:sp>
      <p:sp>
        <p:nvSpPr>
          <p:cNvPr id="45" name="AutoShape 91"/>
          <p:cNvSpPr>
            <a:spLocks noChangeArrowheads="1"/>
          </p:cNvSpPr>
          <p:nvPr/>
        </p:nvSpPr>
        <p:spPr bwMode="auto">
          <a:xfrm>
            <a:off x="138113" y="1042988"/>
            <a:ext cx="1425575" cy="609600"/>
          </a:xfrm>
          <a:prstGeom prst="homePlate">
            <a:avLst>
              <a:gd name="adj" fmla="val 21577"/>
            </a:avLst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itchFamily="2" charset="2"/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de-DE" sz="1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Target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r>
              <a:rPr kumimoji="0" lang="en-US" altLang="de-DE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</a:rPr>
              <a:t>(TSR 80% full capacity)</a:t>
            </a:r>
          </a:p>
        </p:txBody>
      </p:sp>
      <p:grpSp>
        <p:nvGrpSpPr>
          <p:cNvPr id="46" name="Group 43"/>
          <p:cNvGrpSpPr>
            <a:grpSpLocks/>
          </p:cNvGrpSpPr>
          <p:nvPr/>
        </p:nvGrpSpPr>
        <p:grpSpPr bwMode="auto">
          <a:xfrm>
            <a:off x="603250" y="1122363"/>
            <a:ext cx="9029700" cy="4556125"/>
            <a:chOff x="239" y="601"/>
            <a:chExt cx="5956" cy="3005"/>
          </a:xfrm>
        </p:grpSpPr>
        <p:sp>
          <p:nvSpPr>
            <p:cNvPr id="47" name="Line 2"/>
            <p:cNvSpPr>
              <a:spLocks noChangeShapeType="1"/>
            </p:cNvSpPr>
            <p:nvPr/>
          </p:nvSpPr>
          <p:spPr bwMode="auto">
            <a:xfrm flipH="1">
              <a:off x="3357" y="663"/>
              <a:ext cx="12" cy="2886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en-GB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Line 3"/>
            <p:cNvSpPr>
              <a:spLocks noChangeShapeType="1"/>
            </p:cNvSpPr>
            <p:nvPr/>
          </p:nvSpPr>
          <p:spPr bwMode="auto">
            <a:xfrm flipH="1">
              <a:off x="4888" y="663"/>
              <a:ext cx="7" cy="2886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en-GB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Line 4"/>
            <p:cNvSpPr>
              <a:spLocks noChangeShapeType="1"/>
            </p:cNvSpPr>
            <p:nvPr/>
          </p:nvSpPr>
          <p:spPr bwMode="auto">
            <a:xfrm flipH="1">
              <a:off x="1770" y="657"/>
              <a:ext cx="3" cy="2892"/>
            </a:xfrm>
            <a:prstGeom prst="line">
              <a:avLst/>
            </a:prstGeom>
            <a:noFill/>
            <a:ln w="25400">
              <a:solidFill>
                <a:srgbClr val="80808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en-GB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AutoShape 25"/>
            <p:cNvSpPr>
              <a:spLocks noChangeArrowheads="1"/>
            </p:cNvSpPr>
            <p:nvPr/>
          </p:nvSpPr>
          <p:spPr bwMode="auto">
            <a:xfrm>
              <a:off x="1997" y="2727"/>
              <a:ext cx="1328" cy="318"/>
            </a:xfrm>
            <a:prstGeom prst="flowChartPreparation">
              <a:avLst/>
            </a:prstGeom>
            <a:solidFill>
              <a:srgbClr val="FF0000"/>
            </a:solidFill>
            <a:ln w="6350">
              <a:solidFill>
                <a:srgbClr val="C0C0C0"/>
              </a:solidFill>
              <a:prstDash val="sysDot"/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 marL="2857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ReduDust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8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1017</a:t>
              </a:r>
            </a:p>
          </p:txBody>
        </p:sp>
        <p:sp>
          <p:nvSpPr>
            <p:cNvPr id="51" name="AutoShape 44"/>
            <p:cNvSpPr>
              <a:spLocks noChangeArrowheads="1"/>
            </p:cNvSpPr>
            <p:nvPr/>
          </p:nvSpPr>
          <p:spPr bwMode="auto">
            <a:xfrm>
              <a:off x="2195" y="3266"/>
              <a:ext cx="859" cy="272"/>
            </a:xfrm>
            <a:prstGeom prst="flowChartPreparation">
              <a:avLst/>
            </a:prstGeom>
            <a:solidFill>
              <a:srgbClr val="C0C0C0"/>
            </a:solidFill>
            <a:ln w="6350" algn="ctr">
              <a:solidFill>
                <a:srgbClr val="C0C0C0"/>
              </a:solidFill>
              <a:prstDash val="sysDot"/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 marL="2857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Filter cake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102</a:t>
              </a:r>
            </a:p>
          </p:txBody>
        </p:sp>
        <p:sp>
          <p:nvSpPr>
            <p:cNvPr id="52" name="AutoShape 45"/>
            <p:cNvSpPr>
              <a:spLocks noChangeArrowheads="1"/>
            </p:cNvSpPr>
            <p:nvPr/>
          </p:nvSpPr>
          <p:spPr bwMode="auto">
            <a:xfrm flipV="1">
              <a:off x="2337" y="3096"/>
              <a:ext cx="541" cy="12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de-DE" altLang="de-DE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cxnSp>
          <p:nvCxnSpPr>
            <p:cNvPr id="53" name="AutoShape 48"/>
            <p:cNvCxnSpPr>
              <a:cxnSpLocks noChangeShapeType="1"/>
              <a:stCxn id="51" idx="3"/>
            </p:cNvCxnSpPr>
            <p:nvPr/>
          </p:nvCxnSpPr>
          <p:spPr bwMode="auto">
            <a:xfrm flipV="1">
              <a:off x="3054" y="1938"/>
              <a:ext cx="1002" cy="1464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54" name="AutoShape 49"/>
            <p:cNvSpPr>
              <a:spLocks noChangeArrowheads="1"/>
            </p:cNvSpPr>
            <p:nvPr/>
          </p:nvSpPr>
          <p:spPr bwMode="auto">
            <a:xfrm>
              <a:off x="5107" y="3221"/>
              <a:ext cx="1018" cy="385"/>
            </a:xfrm>
            <a:prstGeom prst="chevron">
              <a:avLst>
                <a:gd name="adj" fmla="val 38230"/>
              </a:avLst>
            </a:prstGeom>
            <a:solidFill>
              <a:srgbClr val="FF0000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Mixed salt</a:t>
              </a:r>
            </a:p>
          </p:txBody>
        </p:sp>
        <p:sp>
          <p:nvSpPr>
            <p:cNvPr id="55" name="AutoShape 51"/>
            <p:cNvSpPr>
              <a:spLocks noChangeArrowheads="1"/>
            </p:cNvSpPr>
            <p:nvPr/>
          </p:nvSpPr>
          <p:spPr bwMode="auto">
            <a:xfrm>
              <a:off x="5104" y="2682"/>
              <a:ext cx="1018" cy="385"/>
            </a:xfrm>
            <a:prstGeom prst="chevron">
              <a:avLst>
                <a:gd name="adj" fmla="val 38230"/>
              </a:avLst>
            </a:prstGeom>
            <a:solidFill>
              <a:srgbClr val="FF0000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Pure KCl</a:t>
              </a:r>
            </a:p>
          </p:txBody>
        </p:sp>
        <p:sp>
          <p:nvSpPr>
            <p:cNvPr id="56" name="AutoShape 53"/>
            <p:cNvSpPr>
              <a:spLocks noChangeArrowheads="1"/>
            </p:cNvSpPr>
            <p:nvPr/>
          </p:nvSpPr>
          <p:spPr bwMode="auto">
            <a:xfrm>
              <a:off x="4739" y="2812"/>
              <a:ext cx="479" cy="136"/>
            </a:xfrm>
            <a:prstGeom prst="chevron">
              <a:avLst>
                <a:gd name="adj" fmla="val 50923"/>
              </a:avLst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640</a:t>
              </a:r>
              <a:endParaRPr kumimoji="0" lang="en-US" alt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57" name="AutoShape 55"/>
            <p:cNvSpPr>
              <a:spLocks noChangeArrowheads="1"/>
            </p:cNvSpPr>
            <p:nvPr/>
          </p:nvSpPr>
          <p:spPr bwMode="auto">
            <a:xfrm>
              <a:off x="4718" y="3351"/>
              <a:ext cx="479" cy="136"/>
            </a:xfrm>
            <a:prstGeom prst="chevron">
              <a:avLst>
                <a:gd name="adj" fmla="val 50923"/>
              </a:avLst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274</a:t>
              </a:r>
              <a:endParaRPr kumimoji="0" lang="en-US" alt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58" name="AutoShape 56"/>
            <p:cNvSpPr>
              <a:spLocks noChangeArrowheads="1"/>
            </p:cNvSpPr>
            <p:nvPr/>
          </p:nvSpPr>
          <p:spPr bwMode="auto">
            <a:xfrm>
              <a:off x="3669" y="2699"/>
              <a:ext cx="1122" cy="340"/>
            </a:xfrm>
            <a:prstGeom prst="chevron">
              <a:avLst>
                <a:gd name="adj" fmla="val 45841"/>
              </a:avLst>
            </a:prstGeom>
            <a:solidFill>
              <a:srgbClr val="FFFFFF"/>
            </a:solidFill>
            <a:ln w="28575">
              <a:solidFill>
                <a:srgbClr val="C0C0C0"/>
              </a:solidFill>
              <a:miter lim="800000"/>
              <a:headEnd/>
              <a:tailEnd/>
            </a:ln>
          </p:spPr>
          <p:txBody>
            <a:bodyPr anchor="ctr"/>
            <a:lstStyle>
              <a:lvl1pPr marL="96838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96838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Salt production</a:t>
              </a:r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 flipH="1">
              <a:off x="239" y="2642"/>
              <a:ext cx="595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en-GB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 Box 59"/>
            <p:cNvSpPr txBox="1">
              <a:spLocks noChangeArrowheads="1"/>
            </p:cNvSpPr>
            <p:nvPr/>
          </p:nvSpPr>
          <p:spPr bwMode="auto">
            <a:xfrm>
              <a:off x="257" y="2755"/>
              <a:ext cx="1362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tabLst>
                  <a:tab pos="177800" algn="l"/>
                </a:tabLst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tabLst>
                  <a:tab pos="177800" algn="l"/>
                </a:tabLst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tabLst>
                  <a:tab pos="177800" algn="l"/>
                </a:tabLst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tabLst>
                  <a:tab pos="177800" algn="l"/>
                </a:tabLst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tabLst>
                  <a:tab pos="177800" algn="l"/>
                </a:tabLst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tabLst>
                  <a:tab pos="177800" algn="l"/>
                </a:tabLst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tabLst>
                  <a:tab pos="177800" algn="l"/>
                </a:tabLst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tabLst>
                  <a:tab pos="177800" algn="l"/>
                </a:tabLst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tabLst>
                  <a:tab pos="177800" algn="l"/>
                </a:tabLst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r" defTabSz="91440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3000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>
                  <a:tab pos="177800" algn="l"/>
                </a:tabLst>
                <a:defRPr/>
              </a:pPr>
              <a:r>
                <a:rPr kumimoji="0" lang="en-US" altLang="de-DE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</a:rPr>
                <a:t>ReduDust Chlorine Utilization</a:t>
              </a:r>
            </a:p>
          </p:txBody>
        </p:sp>
        <p:sp>
          <p:nvSpPr>
            <p:cNvPr id="61" name="AutoShape 40"/>
            <p:cNvSpPr>
              <a:spLocks noChangeArrowheads="1"/>
            </p:cNvSpPr>
            <p:nvPr/>
          </p:nvSpPr>
          <p:spPr bwMode="auto">
            <a:xfrm>
              <a:off x="3301" y="2812"/>
              <a:ext cx="479" cy="136"/>
            </a:xfrm>
            <a:prstGeom prst="chevron">
              <a:avLst>
                <a:gd name="adj" fmla="val 50923"/>
              </a:avLst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915</a:t>
              </a:r>
              <a:endParaRPr kumimoji="0" lang="en-US" alt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62" name="AutoShape 67"/>
            <p:cNvSpPr>
              <a:spLocks noChangeArrowheads="1"/>
            </p:cNvSpPr>
            <p:nvPr/>
          </p:nvSpPr>
          <p:spPr bwMode="auto">
            <a:xfrm>
              <a:off x="1703" y="1593"/>
              <a:ext cx="480" cy="136"/>
            </a:xfrm>
            <a:prstGeom prst="chevron">
              <a:avLst>
                <a:gd name="adj" fmla="val 51029"/>
              </a:avLst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40 </a:t>
              </a:r>
              <a:endParaRPr kumimoji="0" lang="en-US" alt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63" name="AutoShape 68"/>
            <p:cNvSpPr>
              <a:spLocks noChangeArrowheads="1"/>
            </p:cNvSpPr>
            <p:nvPr/>
          </p:nvSpPr>
          <p:spPr bwMode="auto">
            <a:xfrm>
              <a:off x="4765" y="1599"/>
              <a:ext cx="478" cy="136"/>
            </a:xfrm>
            <a:prstGeom prst="chevron">
              <a:avLst>
                <a:gd name="adj" fmla="val 50817"/>
              </a:avLst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767</a:t>
              </a:r>
              <a:endParaRPr kumimoji="0" lang="en-US" alt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64" name="AutoShape 69"/>
            <p:cNvSpPr>
              <a:spLocks noChangeArrowheads="1"/>
            </p:cNvSpPr>
            <p:nvPr/>
          </p:nvSpPr>
          <p:spPr bwMode="auto">
            <a:xfrm>
              <a:off x="4765" y="2115"/>
              <a:ext cx="478" cy="136"/>
            </a:xfrm>
            <a:prstGeom prst="chevron">
              <a:avLst>
                <a:gd name="adj" fmla="val 50817"/>
              </a:avLst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350</a:t>
              </a:r>
              <a:endParaRPr kumimoji="0" lang="en-US" alt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65" name="AutoShape 72"/>
            <p:cNvSpPr>
              <a:spLocks noChangeArrowheads="1"/>
            </p:cNvSpPr>
            <p:nvPr/>
          </p:nvSpPr>
          <p:spPr bwMode="auto">
            <a:xfrm>
              <a:off x="984" y="825"/>
              <a:ext cx="747" cy="366"/>
            </a:xfrm>
            <a:prstGeom prst="flowChartPreparation">
              <a:avLst/>
            </a:prstGeom>
            <a:solidFill>
              <a:srgbClr val="FFFFFF"/>
            </a:solidFill>
            <a:ln w="127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 marL="2857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285750" marR="0" lvl="0" indent="-285750" algn="ctr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Raw material :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40 </a:t>
              </a:r>
            </a:p>
          </p:txBody>
        </p:sp>
        <p:sp>
          <p:nvSpPr>
            <p:cNvPr id="66" name="AutoShape 73"/>
            <p:cNvSpPr>
              <a:spLocks noChangeArrowheads="1"/>
            </p:cNvSpPr>
            <p:nvPr/>
          </p:nvSpPr>
          <p:spPr bwMode="auto">
            <a:xfrm>
              <a:off x="3587" y="1482"/>
              <a:ext cx="1204" cy="385"/>
            </a:xfrm>
            <a:prstGeom prst="chevron">
              <a:avLst>
                <a:gd name="adj" fmla="val 45215"/>
              </a:avLst>
            </a:prstGeom>
            <a:solidFill>
              <a:srgbClr val="DFDFDF"/>
            </a:solidFill>
            <a:ln w="28575">
              <a:solidFill>
                <a:srgbClr val="DFDFDF"/>
              </a:solidFill>
              <a:miter lim="800000"/>
              <a:headEnd/>
              <a:tailEnd/>
            </a:ln>
          </p:spPr>
          <p:txBody>
            <a:bodyPr anchor="ctr"/>
            <a:lstStyle>
              <a:lvl1pPr marL="96838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96838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Cement </a:t>
              </a:r>
            </a:p>
            <a:p>
              <a:pPr marL="96838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grinding</a:t>
              </a:r>
            </a:p>
          </p:txBody>
        </p:sp>
        <p:sp>
          <p:nvSpPr>
            <p:cNvPr id="67" name="AutoShape 74"/>
            <p:cNvSpPr>
              <a:spLocks noChangeArrowheads="1"/>
            </p:cNvSpPr>
            <p:nvPr/>
          </p:nvSpPr>
          <p:spPr bwMode="auto">
            <a:xfrm>
              <a:off x="5168" y="1486"/>
              <a:ext cx="1017" cy="385"/>
            </a:xfrm>
            <a:prstGeom prst="chevron">
              <a:avLst>
                <a:gd name="adj" fmla="val 38193"/>
              </a:avLst>
            </a:prstGeom>
            <a:solidFill>
              <a:srgbClr val="FF0000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Cement</a:t>
              </a:r>
            </a:p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Production </a:t>
              </a:r>
            </a:p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7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(clinker and cement)</a:t>
              </a:r>
            </a:p>
          </p:txBody>
        </p:sp>
        <p:sp>
          <p:nvSpPr>
            <p:cNvPr id="68" name="AutoShape 75"/>
            <p:cNvSpPr>
              <a:spLocks noChangeArrowheads="1"/>
            </p:cNvSpPr>
            <p:nvPr/>
          </p:nvSpPr>
          <p:spPr bwMode="auto">
            <a:xfrm>
              <a:off x="2063" y="1463"/>
              <a:ext cx="1156" cy="385"/>
            </a:xfrm>
            <a:prstGeom prst="chevron">
              <a:avLst>
                <a:gd name="adj" fmla="val 40634"/>
              </a:avLst>
            </a:prstGeom>
            <a:solidFill>
              <a:srgbClr val="DFDFDF"/>
            </a:solidFill>
            <a:ln w="28575">
              <a:solidFill>
                <a:srgbClr val="DFDFDF"/>
              </a:solidFill>
              <a:miter lim="800000"/>
              <a:headEnd/>
              <a:tailEnd/>
            </a:ln>
          </p:spPr>
          <p:txBody>
            <a:bodyPr anchor="ctr"/>
            <a:lstStyle>
              <a:lvl1pPr marL="96838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96838" marR="0" lvl="0" indent="0" algn="ctr" defTabSz="91440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Clinker production</a:t>
              </a:r>
            </a:p>
          </p:txBody>
        </p:sp>
        <p:sp>
          <p:nvSpPr>
            <p:cNvPr id="69" name="AutoShape 76"/>
            <p:cNvSpPr>
              <a:spLocks noChangeArrowheads="1"/>
            </p:cNvSpPr>
            <p:nvPr/>
          </p:nvSpPr>
          <p:spPr bwMode="auto">
            <a:xfrm>
              <a:off x="467" y="1482"/>
              <a:ext cx="1228" cy="385"/>
            </a:xfrm>
            <a:prstGeom prst="chevron">
              <a:avLst>
                <a:gd name="adj" fmla="val 46116"/>
              </a:avLst>
            </a:prstGeom>
            <a:solidFill>
              <a:srgbClr val="DFDFDF"/>
            </a:solidFill>
            <a:ln w="28575">
              <a:solidFill>
                <a:srgbClr val="DFDFD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Raw material </a:t>
              </a:r>
            </a:p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preparation</a:t>
              </a:r>
              <a:r>
                <a:rPr kumimoji="0" lang="en-US" altLang="de-DE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 </a:t>
              </a:r>
            </a:p>
          </p:txBody>
        </p:sp>
        <p:sp>
          <p:nvSpPr>
            <p:cNvPr id="70" name="AutoShape 77"/>
            <p:cNvSpPr>
              <a:spLocks noChangeArrowheads="1"/>
            </p:cNvSpPr>
            <p:nvPr/>
          </p:nvSpPr>
          <p:spPr bwMode="auto">
            <a:xfrm>
              <a:off x="2236" y="601"/>
              <a:ext cx="865" cy="635"/>
            </a:xfrm>
            <a:prstGeom prst="flowChartPreparation">
              <a:avLst/>
            </a:prstGeom>
            <a:noFill/>
            <a:ln w="63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marL="2857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Fuel Input: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Petcoke = 2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SRF MB = 402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SRF HD = 1460</a:t>
              </a:r>
            </a:p>
          </p:txBody>
        </p:sp>
        <p:sp>
          <p:nvSpPr>
            <p:cNvPr id="71" name="AutoShape 78"/>
            <p:cNvSpPr>
              <a:spLocks noChangeArrowheads="1"/>
            </p:cNvSpPr>
            <p:nvPr/>
          </p:nvSpPr>
          <p:spPr bwMode="auto">
            <a:xfrm>
              <a:off x="2236" y="2047"/>
              <a:ext cx="859" cy="272"/>
            </a:xfrm>
            <a:prstGeom prst="flowChartPreparation">
              <a:avLst/>
            </a:prstGeom>
            <a:solidFill>
              <a:srgbClr val="DFDFDF"/>
            </a:solidFill>
            <a:ln w="6350" algn="ctr">
              <a:solidFill>
                <a:srgbClr val="DFDFDF"/>
              </a:solidFill>
              <a:prstDash val="sysDot"/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 marL="2857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bypass Dust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</a:rPr>
                <a:t>1471</a:t>
              </a:r>
            </a:p>
          </p:txBody>
        </p:sp>
        <p:cxnSp>
          <p:nvCxnSpPr>
            <p:cNvPr id="72" name="AutoShape 79"/>
            <p:cNvCxnSpPr>
              <a:cxnSpLocks noChangeShapeType="1"/>
              <a:stCxn id="71" idx="3"/>
              <a:endCxn id="81" idx="1"/>
            </p:cNvCxnSpPr>
            <p:nvPr/>
          </p:nvCxnSpPr>
          <p:spPr bwMode="auto">
            <a:xfrm flipV="1">
              <a:off x="3095" y="1123"/>
              <a:ext cx="440" cy="1060"/>
            </a:xfrm>
            <a:prstGeom prst="bentConnector3">
              <a:avLst>
                <a:gd name="adj1" fmla="val 42954"/>
              </a:avLst>
            </a:prstGeom>
            <a:noFill/>
            <a:ln w="6350">
              <a:solidFill>
                <a:srgbClr val="FF0000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3" name="AutoShape 80"/>
            <p:cNvSpPr>
              <a:spLocks noChangeArrowheads="1"/>
            </p:cNvSpPr>
            <p:nvPr/>
          </p:nvSpPr>
          <p:spPr bwMode="auto">
            <a:xfrm flipV="1">
              <a:off x="1143" y="1236"/>
              <a:ext cx="441" cy="12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de-DE" altLang="de-DE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74" name="AutoShape 81"/>
            <p:cNvSpPr>
              <a:spLocks noChangeArrowheads="1"/>
            </p:cNvSpPr>
            <p:nvPr/>
          </p:nvSpPr>
          <p:spPr bwMode="auto">
            <a:xfrm>
              <a:off x="3779" y="601"/>
              <a:ext cx="864" cy="635"/>
            </a:xfrm>
            <a:prstGeom prst="flowChartPreparation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/>
            <a:lstStyle>
              <a:lvl1pPr marL="2857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Cement 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additives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 Input = 127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en-US" altLang="de-DE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</a:rPr>
                <a:t>bypass </a:t>
              </a:r>
            </a:p>
            <a:p>
              <a:pPr marL="285750" marR="0" lvl="0" indent="-285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000" b="1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</a:rPr>
                <a:t>Dust = 104</a:t>
              </a:r>
            </a:p>
          </p:txBody>
        </p:sp>
        <p:sp>
          <p:nvSpPr>
            <p:cNvPr id="75" name="AutoShape 82"/>
            <p:cNvSpPr>
              <a:spLocks noChangeArrowheads="1"/>
            </p:cNvSpPr>
            <p:nvPr/>
          </p:nvSpPr>
          <p:spPr bwMode="auto">
            <a:xfrm>
              <a:off x="5168" y="2007"/>
              <a:ext cx="1017" cy="385"/>
            </a:xfrm>
            <a:prstGeom prst="chevron">
              <a:avLst>
                <a:gd name="adj" fmla="val 38193"/>
              </a:avLst>
            </a:prstGeom>
            <a:solidFill>
              <a:srgbClr val="FF0000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Road Binder</a:t>
              </a:r>
            </a:p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</a:rPr>
                <a:t>production</a:t>
              </a:r>
            </a:p>
          </p:txBody>
        </p:sp>
        <p:cxnSp>
          <p:nvCxnSpPr>
            <p:cNvPr id="76" name="AutoShape 83"/>
            <p:cNvCxnSpPr>
              <a:cxnSpLocks noChangeShapeType="1"/>
              <a:stCxn id="71" idx="3"/>
              <a:endCxn id="64" idx="1"/>
            </p:cNvCxnSpPr>
            <p:nvPr/>
          </p:nvCxnSpPr>
          <p:spPr bwMode="auto">
            <a:xfrm>
              <a:off x="3095" y="2183"/>
              <a:ext cx="1730" cy="0"/>
            </a:xfrm>
            <a:prstGeom prst="straightConnector1">
              <a:avLst/>
            </a:prstGeom>
            <a:noFill/>
            <a:ln w="635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7" name="AutoShape 85"/>
            <p:cNvSpPr>
              <a:spLocks noChangeArrowheads="1"/>
            </p:cNvSpPr>
            <p:nvPr/>
          </p:nvSpPr>
          <p:spPr bwMode="auto">
            <a:xfrm flipV="1">
              <a:off x="2383" y="1282"/>
              <a:ext cx="541" cy="12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de-DE" altLang="de-DE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78" name="AutoShape 86"/>
            <p:cNvSpPr>
              <a:spLocks noChangeArrowheads="1"/>
            </p:cNvSpPr>
            <p:nvPr/>
          </p:nvSpPr>
          <p:spPr bwMode="auto">
            <a:xfrm flipV="1">
              <a:off x="3955" y="1282"/>
              <a:ext cx="541" cy="12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de-DE" altLang="de-DE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79" name="AutoShape 87"/>
            <p:cNvSpPr>
              <a:spLocks noChangeArrowheads="1"/>
            </p:cNvSpPr>
            <p:nvPr/>
          </p:nvSpPr>
          <p:spPr bwMode="auto">
            <a:xfrm flipV="1">
              <a:off x="2383" y="1877"/>
              <a:ext cx="541" cy="12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de-DE" altLang="de-DE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80" name="AutoShape 88"/>
            <p:cNvSpPr>
              <a:spLocks noChangeArrowheads="1"/>
            </p:cNvSpPr>
            <p:nvPr/>
          </p:nvSpPr>
          <p:spPr bwMode="auto">
            <a:xfrm flipV="1">
              <a:off x="2383" y="2416"/>
              <a:ext cx="541" cy="125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endParaRPr kumimoji="0" lang="de-DE" altLang="de-DE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81" name="AutoShape 89"/>
            <p:cNvSpPr>
              <a:spLocks noChangeArrowheads="1"/>
            </p:cNvSpPr>
            <p:nvPr/>
          </p:nvSpPr>
          <p:spPr bwMode="auto">
            <a:xfrm>
              <a:off x="3475" y="1055"/>
              <a:ext cx="480" cy="136"/>
            </a:xfrm>
            <a:prstGeom prst="chevron">
              <a:avLst>
                <a:gd name="adj" fmla="val 51029"/>
              </a:avLst>
            </a:prstGeom>
            <a:solidFill>
              <a:srgbClr val="FFFFFF"/>
            </a:solidFill>
            <a:ln w="28575">
              <a:solidFill>
                <a:srgbClr val="C0C0C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104 </a:t>
              </a:r>
              <a:endParaRPr kumimoji="0" lang="en-US" alt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82" name="AutoShape 70"/>
            <p:cNvSpPr>
              <a:spLocks noChangeArrowheads="1"/>
            </p:cNvSpPr>
            <p:nvPr/>
          </p:nvSpPr>
          <p:spPr bwMode="auto">
            <a:xfrm>
              <a:off x="3219" y="1599"/>
              <a:ext cx="480" cy="136"/>
            </a:xfrm>
            <a:prstGeom prst="chevron">
              <a:avLst>
                <a:gd name="adj" fmla="val 51029"/>
              </a:avLst>
            </a:prstGeom>
            <a:solidFill>
              <a:srgbClr val="FFFF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marL="188913" indent="-188913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1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188913" marR="0" lvl="0" indent="-188913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0" lang="en-US" altLang="de-DE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434 </a:t>
              </a:r>
              <a:endParaRPr kumimoji="0" lang="en-US" alt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37890" y="1711106"/>
            <a:ext cx="1425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Arial" pitchFamily="34" charset="0"/>
                <a:cs typeface="Arial" pitchFamily="34" charset="0"/>
              </a:rPr>
              <a:t>in tons chlorine per year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325842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9" y="1124743"/>
            <a:ext cx="5832772" cy="5112544"/>
          </a:xfrm>
        </p:spPr>
        <p:txBody>
          <a:bodyPr/>
          <a:lstStyle/>
          <a:p>
            <a:r>
              <a:rPr lang="en-US" sz="2000" noProof="0" dirty="0" smtClean="0"/>
              <a:t>Joint development A TEC/Holcim Slovakia/HTEC (Patent filed) </a:t>
            </a:r>
          </a:p>
          <a:p>
            <a:r>
              <a:rPr lang="en-US" sz="2000" noProof="0" dirty="0" smtClean="0"/>
              <a:t>Capacity: 20’000 t/a bypass dust (5 t/h)</a:t>
            </a:r>
          </a:p>
          <a:p>
            <a:r>
              <a:rPr lang="en-US" sz="2000" noProof="0" dirty="0" smtClean="0"/>
              <a:t>Waste heat (WHR) used for crystallizer operation</a:t>
            </a:r>
          </a:p>
          <a:p>
            <a:r>
              <a:rPr lang="en-US" sz="2000" noProof="0" dirty="0" err="1" smtClean="0"/>
              <a:t>Capex</a:t>
            </a:r>
            <a:r>
              <a:rPr lang="en-US" sz="2000" noProof="0" dirty="0" smtClean="0"/>
              <a:t> ~ 10 Mio EUR</a:t>
            </a:r>
          </a:p>
          <a:p>
            <a:r>
              <a:rPr lang="en-US" sz="2000" noProof="0" dirty="0" smtClean="0"/>
              <a:t>Estimated treatment cost: 20-30 EUR/t </a:t>
            </a:r>
            <a:r>
              <a:rPr lang="en-US" sz="2000" dirty="0" smtClean="0"/>
              <a:t>BPD</a:t>
            </a:r>
            <a:endParaRPr lang="en-US" sz="2000" noProof="0" dirty="0" smtClean="0"/>
          </a:p>
          <a:p>
            <a:r>
              <a:rPr lang="en-US" sz="2000" noProof="0" dirty="0" smtClean="0"/>
              <a:t>Estimated selling price </a:t>
            </a:r>
            <a:r>
              <a:rPr lang="en-US" sz="2000" noProof="0" dirty="0" err="1" smtClean="0"/>
              <a:t>KCl</a:t>
            </a:r>
            <a:r>
              <a:rPr lang="en-US" sz="2000" noProof="0" dirty="0" smtClean="0"/>
              <a:t>: 150-200 EUR/t</a:t>
            </a:r>
          </a:p>
          <a:p>
            <a:r>
              <a:rPr lang="en-US" sz="2000" noProof="0" dirty="0" err="1" smtClean="0"/>
              <a:t>Comissioning</a:t>
            </a:r>
            <a:r>
              <a:rPr lang="en-US" sz="2000" noProof="0" dirty="0" smtClean="0"/>
              <a:t>: Q2/3 2014</a:t>
            </a:r>
          </a:p>
          <a:p>
            <a:endParaRPr lang="en-US" sz="2000" noProof="0" dirty="0" smtClean="0"/>
          </a:p>
          <a:p>
            <a:endParaRPr lang="en-US" sz="2000" noProof="0" dirty="0" smtClean="0"/>
          </a:p>
          <a:p>
            <a:endParaRPr lang="en-US" sz="2000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Key figures of the </a:t>
            </a:r>
            <a:r>
              <a:rPr lang="en-US" noProof="0" dirty="0" err="1" smtClean="0"/>
              <a:t>ReduDust</a:t>
            </a:r>
            <a:r>
              <a:rPr lang="en-US" noProof="0" dirty="0" smtClean="0"/>
              <a:t> project</a:t>
            </a:r>
            <a:endParaRPr lang="en-US" noProof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945202" y="726765"/>
            <a:ext cx="2628472" cy="2040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32520" y="4221085"/>
            <a:ext cx="3384376" cy="209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622844" y="3851383"/>
            <a:ext cx="1151413" cy="9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921181" y="2924944"/>
            <a:ext cx="2627148" cy="185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268688" y="4896905"/>
            <a:ext cx="5304986" cy="142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097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8" y="1124743"/>
            <a:ext cx="9001124" cy="5112544"/>
          </a:xfrm>
        </p:spPr>
        <p:txBody>
          <a:bodyPr/>
          <a:lstStyle/>
          <a:p>
            <a:r>
              <a:rPr lang="en-US" noProof="0" dirty="0" smtClean="0"/>
              <a:t>Chlorine input increases with AFR.</a:t>
            </a:r>
          </a:p>
          <a:p>
            <a:r>
              <a:rPr lang="en-US" noProof="0" dirty="0" smtClean="0"/>
              <a:t>Know your inputs from AFR and respect the kiln input limits.</a:t>
            </a:r>
          </a:p>
          <a:p>
            <a:r>
              <a:rPr lang="en-US" noProof="0" dirty="0" smtClean="0"/>
              <a:t>Monitor volatile elements in kiln system and build-up situation. Efficient and frequent cleaning is required!</a:t>
            </a:r>
          </a:p>
          <a:p>
            <a:r>
              <a:rPr lang="en-US" dirty="0" smtClean="0"/>
              <a:t>Waste/AF disposal fee should also reflect material’s Cl content.</a:t>
            </a:r>
            <a:endParaRPr lang="en-US" noProof="0" dirty="0" smtClean="0"/>
          </a:p>
          <a:p>
            <a:r>
              <a:rPr lang="en-US" noProof="0" dirty="0" smtClean="0"/>
              <a:t>The classic gas chlorine bypass is very effective but expensive, however will allow boosting the AFR utilization.</a:t>
            </a:r>
          </a:p>
          <a:p>
            <a:r>
              <a:rPr lang="en-US" noProof="0" dirty="0" smtClean="0"/>
              <a:t>CKD extraction and hot meal bypass are cheaper solutions for chlorine removal </a:t>
            </a:r>
            <a:r>
              <a:rPr lang="en-US" noProof="0" dirty="0" smtClean="0">
                <a:sym typeface="Wingdings" panose="05000000000000000000" pitchFamily="2" charset="2"/>
              </a:rPr>
              <a:t></a:t>
            </a:r>
            <a:r>
              <a:rPr lang="en-US" noProof="0" dirty="0" smtClean="0"/>
              <a:t> possible intermediate step in “AFR Journey”.</a:t>
            </a:r>
          </a:p>
          <a:p>
            <a:r>
              <a:rPr lang="en-US" noProof="0" dirty="0" smtClean="0"/>
              <a:t>Technology for bypass dust treatment (leaching) is studied and operating (yet with issues) in Rohoznik plant. Business</a:t>
            </a:r>
            <a:r>
              <a:rPr lang="en-US" dirty="0" smtClean="0"/>
              <a:t> case only at plants with high dust landfill costs and attractive AF prices.</a:t>
            </a: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Summary / Key messages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54247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242998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noProof="0" dirty="0" smtClean="0"/>
              <a:t>Almost complete volatilization of Cl in the kiln due to the high temperatures.</a:t>
            </a:r>
            <a:br>
              <a:rPr lang="en-US" sz="1800" noProof="0" dirty="0" smtClean="0"/>
            </a:br>
            <a:r>
              <a:rPr lang="en-US" sz="1800" b="1" i="1" noProof="0" dirty="0" smtClean="0"/>
              <a:t>Internal cycle: </a:t>
            </a:r>
            <a:r>
              <a:rPr lang="en-US" sz="1800" noProof="0" dirty="0" smtClean="0"/>
              <a:t>Cl-volatility is 97-99% </a:t>
            </a:r>
            <a:r>
              <a:rPr lang="en-US" sz="1800" noProof="0" dirty="0" smtClean="0">
                <a:sym typeface="Wingdings" pitchFamily="2" charset="2"/>
              </a:rPr>
              <a:t> 30-100x enrichment factor in the kiln.</a:t>
            </a:r>
          </a:p>
          <a:p>
            <a:r>
              <a:rPr lang="en-US" sz="1800" noProof="0" dirty="0" smtClean="0">
                <a:sym typeface="Wingdings" pitchFamily="2" charset="2"/>
              </a:rPr>
              <a:t>The Cl volatility cannot be influenced by kiln operation.</a:t>
            </a:r>
          </a:p>
          <a:p>
            <a:pPr marL="0" indent="0">
              <a:buNone/>
            </a:pPr>
            <a:endParaRPr lang="en-US" sz="1800" noProof="0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sz="1800" noProof="0" dirty="0" smtClean="0">
              <a:sym typeface="Wingdings" pitchFamily="2" charset="2"/>
            </a:endParaRPr>
          </a:p>
          <a:p>
            <a:r>
              <a:rPr lang="en-US" sz="1800" b="1" i="1" noProof="0" dirty="0" smtClean="0">
                <a:sym typeface="Wingdings" pitchFamily="2" charset="2"/>
              </a:rPr>
              <a:t>External cycle: </a:t>
            </a:r>
            <a:r>
              <a:rPr lang="en-US" sz="1800" noProof="0" dirty="0" smtClean="0">
                <a:sym typeface="Wingdings" pitchFamily="2" charset="2"/>
              </a:rPr>
              <a:t>Fine dust enriched with chlorine - leaving preheater top stage - collected in main filter (raw mill) - returning to the kiln via kiln feed.</a:t>
            </a:r>
            <a:br>
              <a:rPr lang="en-US" sz="1800" noProof="0" dirty="0" smtClean="0">
                <a:sym typeface="Wingdings" pitchFamily="2" charset="2"/>
              </a:rPr>
            </a:br>
            <a:endParaRPr lang="en-US" sz="1800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 is highly volatile and enriches in the kiln system (cycle)</a:t>
            </a:r>
            <a:endParaRPr lang="en-US" noProof="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88103234"/>
              </p:ext>
            </p:extLst>
          </p:nvPr>
        </p:nvGraphicFramePr>
        <p:xfrm>
          <a:off x="1303584" y="2084598"/>
          <a:ext cx="2577306" cy="642501"/>
        </p:xfrm>
        <a:graphic>
          <a:graphicData uri="http://schemas.openxmlformats.org/presentationml/2006/ole">
            <p:oleObj spid="_x0000_s1052" name="Equation" r:id="rId3" imgW="1879560" imgH="469800" progId="Equation.3">
              <p:embed/>
            </p:oleObj>
          </a:graphicData>
        </a:graphic>
      </p:graphicFrame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105128" y="3694605"/>
            <a:ext cx="3617906" cy="220410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  <p:pic>
        <p:nvPicPr>
          <p:cNvPr id="1039" name="Picture 15" descr="D:\Users\sritscha\Desktop\Chlorine enrichment.pn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2456" t="19348" r="8259" b="34759"/>
          <a:stretch/>
        </p:blipFill>
        <p:spPr bwMode="auto">
          <a:xfrm>
            <a:off x="272480" y="3694605"/>
            <a:ext cx="5717541" cy="220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0840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noProof="0" dirty="0" smtClean="0"/>
              <a:t>Most AFR have higher Cl concentrations than traditional </a:t>
            </a:r>
            <a:r>
              <a:rPr lang="en-US" sz="2000" noProof="0" dirty="0"/>
              <a:t>f</a:t>
            </a:r>
            <a:r>
              <a:rPr lang="en-US" sz="2000" noProof="0" dirty="0" smtClean="0"/>
              <a:t>uels</a:t>
            </a:r>
          </a:p>
          <a:p>
            <a:r>
              <a:rPr lang="en-US" sz="2000" noProof="0" dirty="0" smtClean="0"/>
              <a:t>Especially high contents can be found in:</a:t>
            </a:r>
          </a:p>
          <a:p>
            <a:pPr lvl="1"/>
            <a:r>
              <a:rPr lang="en-US" sz="1800" noProof="0" dirty="0" smtClean="0"/>
              <a:t>AFR containing plastics (fluff, SRF, RDF)</a:t>
            </a:r>
          </a:p>
          <a:p>
            <a:pPr lvl="1"/>
            <a:r>
              <a:rPr lang="en-US" sz="1800" noProof="0" dirty="0" smtClean="0"/>
              <a:t>MSW and AFR derived from it</a:t>
            </a:r>
          </a:p>
          <a:p>
            <a:pPr lvl="1"/>
            <a:r>
              <a:rPr lang="en-US" sz="1800" noProof="0" dirty="0" smtClean="0"/>
              <a:t>Solvents (chlorinated)</a:t>
            </a:r>
          </a:p>
          <a:p>
            <a:pPr lvl="1"/>
            <a:r>
              <a:rPr lang="en-US" sz="1800" noProof="0" dirty="0" smtClean="0"/>
              <a:t>Industrial wastes (</a:t>
            </a:r>
            <a:r>
              <a:rPr lang="en-US" sz="1800" noProof="0" dirty="0" err="1" smtClean="0"/>
              <a:t>sludges</a:t>
            </a:r>
            <a:r>
              <a:rPr lang="en-US" sz="1800" noProof="0" dirty="0" smtClean="0"/>
              <a:t>, FMCG, exp. pharmaceuticals,…)</a:t>
            </a:r>
          </a:p>
          <a:p>
            <a:pPr lvl="1"/>
            <a:r>
              <a:rPr lang="en-US" sz="1800" noProof="0" dirty="0" smtClean="0"/>
              <a:t>Pesticides</a:t>
            </a:r>
          </a:p>
          <a:p>
            <a:pPr lvl="1"/>
            <a:r>
              <a:rPr lang="en-US" sz="1800" noProof="0" dirty="0" smtClean="0"/>
              <a:t>Waste water</a:t>
            </a:r>
          </a:p>
          <a:p>
            <a:pPr lvl="1"/>
            <a:r>
              <a:rPr lang="en-US" sz="1800" noProof="0" dirty="0" smtClean="0"/>
              <a:t>…</a:t>
            </a:r>
            <a:endParaRPr lang="en-US" sz="1800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Chlorine input to the kiln system increases with AFR!</a:t>
            </a:r>
            <a:endParaRPr lang="en-US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5169023" y="3068960"/>
            <a:ext cx="4209371" cy="3348372"/>
            <a:chOff x="5169023" y="3068960"/>
            <a:chExt cx="4209371" cy="334837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9023" y="3068960"/>
              <a:ext cx="4209371" cy="3096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337376" y="3068960"/>
              <a:ext cx="1041018" cy="309634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2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69023" y="6171111"/>
              <a:ext cx="1224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000" dirty="0" smtClean="0">
                  <a:latin typeface="Arial" pitchFamily="34" charset="0"/>
                  <a:cs typeface="Arial" pitchFamily="34" charset="0"/>
                </a:rPr>
                <a:t>Source: ECRA</a:t>
              </a:r>
            </a:p>
          </p:txBody>
        </p:sp>
      </p:grp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67327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noProof="0" dirty="0" smtClean="0"/>
              <a:t>Build-up formation</a:t>
            </a:r>
          </a:p>
          <a:p>
            <a:pPr lvl="1"/>
            <a:r>
              <a:rPr lang="en-US" sz="1800" noProof="0" dirty="0" smtClean="0"/>
              <a:t>Reduced cross-sections </a:t>
            </a:r>
            <a:r>
              <a:rPr lang="en-US" sz="1800" noProof="0" dirty="0" smtClean="0">
                <a:sym typeface="Wingdings" pitchFamily="2" charset="2"/>
              </a:rPr>
              <a:t> increased pressure drop </a:t>
            </a:r>
            <a:br>
              <a:rPr lang="en-US" sz="1800" noProof="0" dirty="0" smtClean="0">
                <a:sym typeface="Wingdings" pitchFamily="2" charset="2"/>
              </a:rPr>
            </a:br>
            <a:r>
              <a:rPr lang="en-US" sz="1800" noProof="0" dirty="0" smtClean="0">
                <a:sym typeface="Wingdings" pitchFamily="2" charset="2"/>
              </a:rPr>
              <a:t> reduced production rate </a:t>
            </a:r>
            <a:br>
              <a:rPr lang="en-US" sz="1800" noProof="0" dirty="0" smtClean="0">
                <a:sym typeface="Wingdings" pitchFamily="2" charset="2"/>
              </a:rPr>
            </a:br>
            <a:r>
              <a:rPr lang="en-US" sz="1400" noProof="0" dirty="0" smtClean="0">
                <a:sym typeface="Wingdings" pitchFamily="2" charset="2"/>
              </a:rPr>
              <a:t>(depending on gas handling capacity reserves, e.g. ID fan)</a:t>
            </a:r>
            <a:endParaRPr lang="en-US" sz="2400" noProof="0" dirty="0" smtClean="0">
              <a:sym typeface="Wingdings" pitchFamily="2" charset="2"/>
            </a:endParaRPr>
          </a:p>
          <a:p>
            <a:pPr lvl="1"/>
            <a:r>
              <a:rPr lang="en-US" sz="1800" noProof="0" dirty="0" smtClean="0">
                <a:sym typeface="Wingdings" pitchFamily="2" charset="2"/>
              </a:rPr>
              <a:t>Cyclone blockages  kiln stops 	</a:t>
            </a:r>
          </a:p>
          <a:p>
            <a:pPr lvl="2"/>
            <a:r>
              <a:rPr lang="en-US" sz="1600" noProof="0" dirty="0">
                <a:sym typeface="Wingdings" pitchFamily="2" charset="2"/>
              </a:rPr>
              <a:t>R</a:t>
            </a:r>
            <a:r>
              <a:rPr lang="en-US" sz="1600" noProof="0" dirty="0" smtClean="0">
                <a:sym typeface="Wingdings" pitchFamily="2" charset="2"/>
              </a:rPr>
              <a:t>educed kiln availability  production loss</a:t>
            </a:r>
          </a:p>
          <a:p>
            <a:pPr lvl="2"/>
            <a:r>
              <a:rPr lang="en-US" sz="1600" noProof="0" dirty="0">
                <a:sym typeface="Wingdings" pitchFamily="2" charset="2"/>
              </a:rPr>
              <a:t>I</a:t>
            </a:r>
            <a:r>
              <a:rPr lang="en-US" sz="1600" noProof="0" dirty="0" smtClean="0">
                <a:sym typeface="Wingdings" pitchFamily="2" charset="2"/>
              </a:rPr>
              <a:t>ncreased heat consumption</a:t>
            </a:r>
          </a:p>
          <a:p>
            <a:pPr lvl="2"/>
            <a:r>
              <a:rPr lang="en-US" sz="1600" noProof="0" dirty="0" smtClean="0">
                <a:sym typeface="Wingdings" pitchFamily="2" charset="2"/>
              </a:rPr>
              <a:t>More cooling/heating-up  stress for refractories </a:t>
            </a:r>
            <a:br>
              <a:rPr lang="en-US" sz="1600" noProof="0" dirty="0" smtClean="0">
                <a:sym typeface="Wingdings" pitchFamily="2" charset="2"/>
              </a:rPr>
            </a:br>
            <a:r>
              <a:rPr lang="en-US" sz="1600" noProof="0" dirty="0" smtClean="0">
                <a:sym typeface="Wingdings" pitchFamily="2" charset="2"/>
              </a:rPr>
              <a:t> reduction of refractory lifetime</a:t>
            </a:r>
            <a:endParaRPr lang="en-US" sz="1600" noProof="0" dirty="0">
              <a:sym typeface="Wingdings" pitchFamily="2" charset="2"/>
            </a:endParaRPr>
          </a:p>
          <a:p>
            <a:r>
              <a:rPr lang="en-US" sz="2000" noProof="0" dirty="0" smtClean="0"/>
              <a:t>Increased steel corrosion rates (kiln, riser duct, cyclones)</a:t>
            </a:r>
          </a:p>
          <a:p>
            <a:r>
              <a:rPr lang="en-US" sz="2000" noProof="0" dirty="0" smtClean="0"/>
              <a:t>Deeper </a:t>
            </a:r>
            <a:r>
              <a:rPr lang="en-US" sz="2000" noProof="0" dirty="0"/>
              <a:t>r</a:t>
            </a:r>
            <a:r>
              <a:rPr lang="en-US" sz="2000" noProof="0" dirty="0" smtClean="0"/>
              <a:t>efractory infiltration</a:t>
            </a:r>
            <a:endParaRPr lang="en-US" sz="2000" noProof="0" dirty="0"/>
          </a:p>
          <a:p>
            <a:r>
              <a:rPr lang="en-US" sz="2000" noProof="0" dirty="0" smtClean="0"/>
              <a:t>Potential increase of </a:t>
            </a:r>
            <a:r>
              <a:rPr lang="en-US" sz="2000" noProof="0" dirty="0" err="1" smtClean="0"/>
              <a:t>HCl</a:t>
            </a:r>
            <a:r>
              <a:rPr lang="en-US" sz="2000" noProof="0" dirty="0" smtClean="0"/>
              <a:t> emission </a:t>
            </a:r>
            <a:br>
              <a:rPr lang="en-US" sz="2000" noProof="0" dirty="0" smtClean="0"/>
            </a:br>
            <a:r>
              <a:rPr lang="en-US" sz="2000" noProof="0" dirty="0" smtClean="0"/>
              <a:t>(mainly for long wet/dry kilns, Lepol kilns)</a:t>
            </a:r>
          </a:p>
          <a:p>
            <a:endParaRPr lang="en-US" sz="2000" noProof="0" dirty="0" smtClean="0"/>
          </a:p>
          <a:p>
            <a:pPr marL="0" indent="0">
              <a:buNone/>
            </a:pPr>
            <a:r>
              <a:rPr lang="en-US" sz="2000" b="1" noProof="0" dirty="0" smtClean="0">
                <a:sym typeface="Wingdings" pitchFamily="2" charset="2"/>
              </a:rPr>
              <a:t> reduced OEE without appropriate measures</a:t>
            </a:r>
            <a:endParaRPr lang="en-US" sz="2000" b="1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Operating challenges / effects of excessive Cl inputs</a:t>
            </a:r>
            <a:endParaRPr lang="en-US" noProof="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868409" y="1211764"/>
            <a:ext cx="2765111" cy="207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474106" y="3467893"/>
            <a:ext cx="1159414" cy="269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534286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1" noProof="0" dirty="0" smtClean="0"/>
              <a:t>Total chlorine input from fuels &amp; raw materials*</a:t>
            </a:r>
            <a:endParaRPr lang="en-US" sz="1500" noProof="0" dirty="0" smtClean="0"/>
          </a:p>
          <a:p>
            <a:pPr marL="270000" lvl="1" indent="0">
              <a:lnSpc>
                <a:spcPct val="120000"/>
              </a:lnSpc>
              <a:buNone/>
            </a:pPr>
            <a:endParaRPr lang="en-US" noProof="0" dirty="0" smtClean="0"/>
          </a:p>
          <a:p>
            <a:pPr lvl="1">
              <a:lnSpc>
                <a:spcPct val="120000"/>
              </a:lnSpc>
            </a:pPr>
            <a:r>
              <a:rPr lang="en-US" sz="2400" b="1" noProof="0" dirty="0" smtClean="0"/>
              <a:t>200 - 300 g Cl/t cli without dust extraction</a:t>
            </a:r>
          </a:p>
          <a:p>
            <a:pPr lvl="1"/>
            <a:endParaRPr lang="en-US" sz="2400" noProof="0" dirty="0" smtClean="0"/>
          </a:p>
          <a:p>
            <a:pPr lvl="1"/>
            <a:r>
              <a:rPr lang="en-US" sz="2400" noProof="0" dirty="0" smtClean="0"/>
              <a:t>300 - 400 g Cl/t cli with kiln dust (CKD) extraction</a:t>
            </a:r>
          </a:p>
          <a:p>
            <a:pPr lvl="1"/>
            <a:r>
              <a:rPr lang="en-US" sz="2400" noProof="0" dirty="0" smtClean="0"/>
              <a:t>1000 g Cl/t cli with 10% kiln gas bypass</a:t>
            </a:r>
            <a:br>
              <a:rPr lang="en-US" sz="2400" noProof="0" dirty="0" smtClean="0"/>
            </a:br>
            <a:r>
              <a:rPr lang="en-US" sz="2000" noProof="0" dirty="0" smtClean="0"/>
              <a:t>(~ 100 g Cl/t cli per 1% of bypass)</a:t>
            </a:r>
          </a:p>
          <a:p>
            <a:endParaRPr lang="en-US" noProof="0" dirty="0" smtClean="0"/>
          </a:p>
          <a:p>
            <a:r>
              <a:rPr lang="en-US" sz="2200" noProof="0" dirty="0" smtClean="0"/>
              <a:t>By using high amounts of bypass dust in cement in cement, we will face Cl limit given by cement standards:</a:t>
            </a:r>
            <a:br>
              <a:rPr lang="en-US" sz="2200" noProof="0" dirty="0" smtClean="0"/>
            </a:br>
            <a:r>
              <a:rPr lang="en-US" sz="2200" noProof="0" dirty="0" smtClean="0"/>
              <a:t>Typical chlorine limit cement: 0.1% Cl</a:t>
            </a:r>
            <a:br>
              <a:rPr lang="en-US" sz="2200" noProof="0" dirty="0" smtClean="0"/>
            </a:br>
            <a:r>
              <a:rPr lang="en-US" sz="2200" noProof="0" dirty="0" smtClean="0">
                <a:sym typeface="Wingdings" pitchFamily="2" charset="2"/>
              </a:rPr>
              <a:t></a:t>
            </a:r>
            <a:r>
              <a:rPr lang="en-US" sz="2200" noProof="0" dirty="0" smtClean="0"/>
              <a:t>Therefore, reasonable input limit: ~ 800 g Cl/ t clinker</a:t>
            </a:r>
          </a:p>
          <a:p>
            <a:pPr marL="0" indent="0">
              <a:buNone/>
            </a:pPr>
            <a:endParaRPr lang="en-US" noProof="0" dirty="0" smtClean="0"/>
          </a:p>
          <a:p>
            <a:pPr marL="0" indent="0">
              <a:buNone/>
            </a:pPr>
            <a:r>
              <a:rPr lang="en-US" sz="1200" noProof="0" dirty="0" smtClean="0"/>
              <a:t>* Example: If chlorine concentration in raw meal is 0.015% then the input by raw materials on clinker basis is already close to the limit! </a:t>
            </a:r>
            <a:r>
              <a:rPr lang="en-US" sz="1200" noProof="0" dirty="0" smtClean="0">
                <a:sym typeface="Wingdings" pitchFamily="2" charset="2"/>
              </a:rPr>
              <a:t> </a:t>
            </a:r>
            <a:r>
              <a:rPr lang="en-US" sz="1200" noProof="0" dirty="0" smtClean="0"/>
              <a:t>0.015% * 1.55 (= raw meal/clinker factor) = 0.023% = 230 g Cl/t clinker.</a:t>
            </a:r>
            <a:br>
              <a:rPr lang="en-US" sz="1200" noProof="0" dirty="0" smtClean="0"/>
            </a:br>
            <a:endParaRPr lang="en-US" sz="1200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0387" y="116632"/>
            <a:ext cx="8857109" cy="792088"/>
          </a:xfrm>
        </p:spPr>
        <p:txBody>
          <a:bodyPr/>
          <a:lstStyle/>
          <a:p>
            <a:r>
              <a:rPr lang="en-US" noProof="0" dirty="0" smtClean="0"/>
              <a:t>Sustainable/typical chlorine input limits for preheater kilns</a:t>
            </a:r>
            <a:endParaRPr lang="en-US" noProof="0" dirty="0"/>
          </a:p>
        </p:txBody>
      </p:sp>
      <p:sp>
        <p:nvSpPr>
          <p:cNvPr id="6" name="Rectangle 1036"/>
          <p:cNvSpPr>
            <a:spLocks noChangeArrowheads="1"/>
          </p:cNvSpPr>
          <p:nvPr/>
        </p:nvSpPr>
        <p:spPr bwMode="auto">
          <a:xfrm>
            <a:off x="992560" y="1911906"/>
            <a:ext cx="6192688" cy="4079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de-CH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892516" y="1076882"/>
            <a:ext cx="1308956" cy="194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188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noProof="0" dirty="0" smtClean="0"/>
              <a:t>Know your chlorine input by raw materials</a:t>
            </a:r>
          </a:p>
          <a:p>
            <a:r>
              <a:rPr lang="en-US" noProof="0" dirty="0" smtClean="0"/>
              <a:t>Sample and analyze AFR </a:t>
            </a:r>
            <a:r>
              <a:rPr lang="en-US" noProof="0" dirty="0" smtClean="0">
                <a:sym typeface="Wingdings" pitchFamily="2" charset="2"/>
              </a:rPr>
              <a:t></a:t>
            </a:r>
            <a:r>
              <a:rPr lang="en-US" noProof="0" dirty="0" smtClean="0"/>
              <a:t> know additional Cl input</a:t>
            </a:r>
          </a:p>
          <a:p>
            <a:r>
              <a:rPr lang="en-US" noProof="0" dirty="0" smtClean="0"/>
              <a:t>Control the chlorine input by AFR</a:t>
            </a:r>
          </a:p>
          <a:p>
            <a:pPr lvl="1"/>
            <a:r>
              <a:rPr lang="en-US" noProof="0" dirty="0" smtClean="0"/>
              <a:t>Blending, mixing</a:t>
            </a:r>
          </a:p>
          <a:p>
            <a:pPr lvl="1"/>
            <a:r>
              <a:rPr lang="en-US" noProof="0" dirty="0" smtClean="0"/>
              <a:t>Adjust AFR feed rates according to chlorine content</a:t>
            </a:r>
          </a:p>
          <a:p>
            <a:r>
              <a:rPr lang="en-US" noProof="0" dirty="0" smtClean="0"/>
              <a:t>Monitor your chlorine enrichment in the kiln</a:t>
            </a:r>
          </a:p>
          <a:p>
            <a:pPr lvl="1"/>
            <a:r>
              <a:rPr lang="en-US" noProof="0" dirty="0" smtClean="0"/>
              <a:t>Analyze hot meal with adequate frequency</a:t>
            </a:r>
            <a:br>
              <a:rPr lang="en-US" noProof="0" dirty="0" smtClean="0"/>
            </a:br>
            <a:r>
              <a:rPr lang="en-US" noProof="0" dirty="0" smtClean="0"/>
              <a:t>“Adequate” means: more frequent the closer you are to the limit</a:t>
            </a:r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Understanding Cl</a:t>
            </a:r>
            <a:r>
              <a:rPr lang="en-US" noProof="0" dirty="0"/>
              <a:t> </a:t>
            </a:r>
            <a:r>
              <a:rPr lang="en-US" noProof="0" dirty="0" smtClean="0"/>
              <a:t>balance as first step to alleviate chlorine issues</a:t>
            </a:r>
            <a:endParaRPr lang="en-US" noProof="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457056" y="4351083"/>
            <a:ext cx="4045610" cy="2246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40379" y="4279075"/>
            <a:ext cx="4184629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4185399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b="1" noProof="0" dirty="0" smtClean="0"/>
              <a:t>“Manual” cleaning</a:t>
            </a:r>
          </a:p>
          <a:p>
            <a:pPr lvl="1"/>
            <a:r>
              <a:rPr lang="en-US" sz="2000" noProof="0" dirty="0" smtClean="0"/>
              <a:t>OH&amp;S: Use personal protective </a:t>
            </a:r>
            <a:r>
              <a:rPr lang="en-US" sz="2000" noProof="0" dirty="0"/>
              <a:t>equipment (Heat resistant jacket, pants, shoes and gloves, </a:t>
            </a:r>
            <a:r>
              <a:rPr lang="en-US" sz="2000" noProof="0" dirty="0" smtClean="0"/>
              <a:t>hood and face shield).</a:t>
            </a:r>
          </a:p>
          <a:p>
            <a:pPr lvl="1"/>
            <a:r>
              <a:rPr lang="en-US" sz="2000" noProof="0" dirty="0" smtClean="0"/>
              <a:t>Need of well-designed cleaning ports at correct positions.</a:t>
            </a:r>
          </a:p>
          <a:p>
            <a:pPr lvl="1"/>
            <a:endParaRPr lang="en-US" sz="2000" noProof="0" dirty="0"/>
          </a:p>
          <a:p>
            <a:pPr lvl="1"/>
            <a:endParaRPr lang="en-US" sz="2000" noProof="0" dirty="0" smtClean="0"/>
          </a:p>
          <a:p>
            <a:pPr lvl="1"/>
            <a:endParaRPr lang="en-US" sz="2000" noProof="0" dirty="0"/>
          </a:p>
          <a:p>
            <a:pPr lvl="1"/>
            <a:endParaRPr lang="en-US" sz="2000" noProof="0" dirty="0" smtClean="0"/>
          </a:p>
          <a:p>
            <a:pPr lvl="1"/>
            <a:endParaRPr lang="en-US" sz="2000" noProof="0" dirty="0"/>
          </a:p>
          <a:p>
            <a:pPr lvl="1"/>
            <a:r>
              <a:rPr lang="en-US" sz="2000" noProof="0" dirty="0" smtClean="0"/>
              <a:t>Different cleaning tools can be used depending on build-up strength.</a:t>
            </a:r>
          </a:p>
          <a:p>
            <a:pPr lvl="1"/>
            <a:endParaRPr lang="en-US" sz="2000" noProof="0" dirty="0"/>
          </a:p>
          <a:p>
            <a:pPr lvl="1"/>
            <a:endParaRPr lang="en-US" sz="2000" noProof="0" dirty="0" smtClean="0"/>
          </a:p>
          <a:p>
            <a:pPr lvl="1"/>
            <a:endParaRPr lang="en-US" sz="2000" noProof="0" dirty="0"/>
          </a:p>
          <a:p>
            <a:pPr lvl="1"/>
            <a:endParaRPr lang="en-US" sz="2000" noProof="0" dirty="0" smtClean="0"/>
          </a:p>
          <a:p>
            <a:pPr lvl="1"/>
            <a:endParaRPr lang="en-US" sz="2000" noProof="0" dirty="0"/>
          </a:p>
          <a:p>
            <a:pPr lvl="1"/>
            <a:r>
              <a:rPr lang="en-US" sz="2000" noProof="0" dirty="0" smtClean="0"/>
              <a:t>High pressure water pump (WOMA) needs to be well-maintained and used only by trained personnel.</a:t>
            </a:r>
          </a:p>
          <a:p>
            <a:pPr lvl="1"/>
            <a:endParaRPr lang="en-US" sz="2000" noProof="0" dirty="0" smtClean="0"/>
          </a:p>
          <a:p>
            <a:pPr lvl="1"/>
            <a:endParaRPr lang="en-US" sz="2000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More build-up formation requires more &amp; efficient cleaning</a:t>
            </a:r>
            <a:endParaRPr lang="en-US" noProof="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553737" y="2387947"/>
            <a:ext cx="2247135" cy="1406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304928" y="2359887"/>
            <a:ext cx="3196639" cy="143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553737" y="4180979"/>
            <a:ext cx="7101036" cy="150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47942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sz="2000" noProof="0" dirty="0" smtClean="0"/>
              <a:t>CARDOX: Powerful system for build-up removal by CO2 blasts.</a:t>
            </a:r>
          </a:p>
          <a:p>
            <a:endParaRPr lang="en-US" sz="2000" noProof="0" dirty="0"/>
          </a:p>
          <a:p>
            <a:endParaRPr lang="en-US" sz="2000" noProof="0" dirty="0" smtClean="0"/>
          </a:p>
          <a:p>
            <a:endParaRPr lang="en-US" sz="2000" noProof="0" dirty="0"/>
          </a:p>
          <a:p>
            <a:endParaRPr lang="en-US" sz="2000" noProof="0" dirty="0" smtClean="0"/>
          </a:p>
          <a:p>
            <a:endParaRPr lang="en-US" sz="2000" noProof="0" dirty="0" smtClean="0"/>
          </a:p>
          <a:p>
            <a:r>
              <a:rPr lang="en-US" sz="2000" b="1" noProof="0" dirty="0" smtClean="0"/>
              <a:t>“Automated” cleaning with air blasters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More build-up formation requires more &amp; efficient cleaning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297706" y="1484784"/>
            <a:ext cx="1992537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440832" y="1484784"/>
            <a:ext cx="2249705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73798" y="3844580"/>
            <a:ext cx="1707306" cy="2403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297706" y="3844580"/>
            <a:ext cx="2559086" cy="240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Course 2016, Settat 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55760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PEATINGAGENDA" val="-1"/>
  <p:tag name="VERSINFO" val="GEO1005"/>
  <p:tag name="LANGUAGE" val="1033"/>
  <p:tag name="BRAND" val="1"/>
  <p:tag name="LOGO" val="1"/>
  <p:tag name="TITLEBANDCOLOR" val="1"/>
  <p:tag name="DATE" val="2015-11-24"/>
  <p:tag name="LEGALTEXT" val="Holcim Technology Ltd"/>
  <p:tag name="CLASSIFICATION" val="0"/>
  <p:tag name="COPYRIGHT" val="20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imTex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Running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im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Geocycle">
  <a:themeElements>
    <a:clrScheme name="Geocycle">
      <a:dk1>
        <a:sysClr val="windowText" lastClr="000000"/>
      </a:dk1>
      <a:lt1>
        <a:sysClr val="window" lastClr="FFFFFF"/>
      </a:lt1>
      <a:dk2>
        <a:srgbClr val="22934B"/>
      </a:dk2>
      <a:lt2>
        <a:srgbClr val="8B8D8E"/>
      </a:lt2>
      <a:accent1>
        <a:srgbClr val="22934B"/>
      </a:accent1>
      <a:accent2>
        <a:srgbClr val="003D7E"/>
      </a:accent2>
      <a:accent3>
        <a:srgbClr val="F38F1D"/>
      </a:accent3>
      <a:accent4>
        <a:srgbClr val="753F00"/>
      </a:accent4>
      <a:accent5>
        <a:srgbClr val="8A7967"/>
      </a:accent5>
      <a:accent6>
        <a:srgbClr val="B20838"/>
      </a:accent6>
      <a:hlink>
        <a:srgbClr val="0000FF"/>
      </a:hlink>
      <a:folHlink>
        <a:srgbClr val="800080"/>
      </a:folHlink>
    </a:clrScheme>
    <a:fontScheme name="Holc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B8D8E"/>
        </a:solidFill>
        <a:ln>
          <a:noFill/>
        </a:ln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8B8D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Geocycle">
        <a:dk1>
          <a:sysClr val="windowText" lastClr="000000"/>
        </a:dk1>
        <a:lt1>
          <a:sysClr val="window" lastClr="FFFFFF"/>
        </a:lt1>
        <a:dk2>
          <a:srgbClr val="22934B"/>
        </a:dk2>
        <a:lt2>
          <a:srgbClr val="8B8D8E"/>
        </a:lt2>
        <a:accent1>
          <a:srgbClr val="22934B"/>
        </a:accent1>
        <a:accent2>
          <a:srgbClr val="003D7E"/>
        </a:accent2>
        <a:accent3>
          <a:srgbClr val="F38F1D"/>
        </a:accent3>
        <a:accent4>
          <a:srgbClr val="753F00"/>
        </a:accent4>
        <a:accent5>
          <a:srgbClr val="8A7967"/>
        </a:accent5>
        <a:accent6>
          <a:srgbClr val="B20838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1359</Words>
  <Application>Microsoft Office PowerPoint</Application>
  <PresentationFormat>A4 Paper (210x297 mm)</PresentationFormat>
  <Paragraphs>318</Paragraphs>
  <Slides>27</Slides>
  <Notes>3</Notes>
  <HiddenSlides>5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Geocycle</vt:lpstr>
      <vt:lpstr>Equation</vt:lpstr>
      <vt:lpstr>Chlorine bypass systems</vt:lpstr>
      <vt:lpstr>Table of contents</vt:lpstr>
      <vt:lpstr>Cl is highly volatile and enriches in the kiln system (cycle)</vt:lpstr>
      <vt:lpstr>Chlorine input to the kiln system increases with AFR!</vt:lpstr>
      <vt:lpstr>Operating challenges / effects of excessive Cl inputs</vt:lpstr>
      <vt:lpstr>Sustainable/typical chlorine input limits for preheater kilns</vt:lpstr>
      <vt:lpstr>Understanding Cl balance as first step to alleviate chlorine issues</vt:lpstr>
      <vt:lpstr>More build-up formation requires more &amp; efficient cleaning</vt:lpstr>
      <vt:lpstr>More build-up formation requires more &amp; efficient cleaning</vt:lpstr>
      <vt:lpstr>Other measures to reduce build-up formation and avoiding of kiln stops</vt:lpstr>
      <vt:lpstr> Chlorine Bypass Systems</vt:lpstr>
      <vt:lpstr>Extraction of kiln dust</vt:lpstr>
      <vt:lpstr>Flowsheet example for kiln dust extraction</vt:lpstr>
      <vt:lpstr>Hotmeal bypass</vt:lpstr>
      <vt:lpstr>General arrangement / Flowsheet of hot meal bypass</vt:lpstr>
      <vt:lpstr>Pictures from hot meal bypass in Altkirch plant</vt:lpstr>
      <vt:lpstr>Kiln gas bypass</vt:lpstr>
      <vt:lpstr>Gas chlorine bypass</vt:lpstr>
      <vt:lpstr>Typical bypass operation control (PID)</vt:lpstr>
      <vt:lpstr>Illustration form bypass installations</vt:lpstr>
      <vt:lpstr> Bypass Dust Treatment Options</vt:lpstr>
      <vt:lpstr>Bypass dust utilization: The “preferred solutions” are limited</vt:lpstr>
      <vt:lpstr>ReduDust process principle</vt:lpstr>
      <vt:lpstr>Target Chlorine generation balance with ReduDust: A very simple balance with a plant capacity of 1.1 mio t cli/a in Rohoznik</vt:lpstr>
      <vt:lpstr>Key figures of the ReduDust project</vt:lpstr>
      <vt:lpstr>Summary / Key messages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Sven Ritschard</dc:creator>
  <cp:lastModifiedBy>template</cp:lastModifiedBy>
  <cp:revision>42</cp:revision>
  <cp:lastPrinted>2015-09-21T14:26:48Z</cp:lastPrinted>
  <dcterms:created xsi:type="dcterms:W3CDTF">2011-11-16T15:12:32Z</dcterms:created>
  <dcterms:modified xsi:type="dcterms:W3CDTF">2016-04-22T13:35:53Z</dcterms:modified>
</cp:coreProperties>
</file>